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680" r:id="rId1"/>
  </p:sldMasterIdLst>
  <p:sldIdLst>
    <p:sldId id="315" r:id="rId2"/>
    <p:sldId id="323" r:id="rId3"/>
    <p:sldId id="350" r:id="rId4"/>
    <p:sldId id="341" r:id="rId5"/>
    <p:sldId id="349" r:id="rId6"/>
    <p:sldId id="351" r:id="rId7"/>
    <p:sldId id="348" r:id="rId8"/>
    <p:sldId id="361" r:id="rId9"/>
    <p:sldId id="282" r:id="rId10"/>
    <p:sldId id="306" r:id="rId11"/>
    <p:sldId id="283" r:id="rId12"/>
    <p:sldId id="285" r:id="rId13"/>
    <p:sldId id="293" r:id="rId14"/>
    <p:sldId id="297" r:id="rId15"/>
    <p:sldId id="356" r:id="rId16"/>
    <p:sldId id="277" r:id="rId17"/>
    <p:sldId id="278" r:id="rId18"/>
    <p:sldId id="279" r:id="rId19"/>
    <p:sldId id="357" r:id="rId20"/>
    <p:sldId id="358" r:id="rId21"/>
    <p:sldId id="359" r:id="rId22"/>
    <p:sldId id="360" r:id="rId23"/>
    <p:sldId id="328" r:id="rId24"/>
    <p:sldId id="329" r:id="rId25"/>
    <p:sldId id="330" r:id="rId26"/>
    <p:sldId id="342" r:id="rId27"/>
    <p:sldId id="343" r:id="rId28"/>
    <p:sldId id="344" r:id="rId29"/>
    <p:sldId id="345" r:id="rId30"/>
    <p:sldId id="346" r:id="rId31"/>
    <p:sldId id="331" r:id="rId32"/>
    <p:sldId id="332" r:id="rId33"/>
    <p:sldId id="309" r:id="rId34"/>
    <p:sldId id="310" r:id="rId35"/>
    <p:sldId id="311" r:id="rId36"/>
    <p:sldId id="312"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90" autoAdjust="0"/>
    <p:restoredTop sz="94624" autoAdjust="0"/>
  </p:normalViewPr>
  <p:slideViewPr>
    <p:cSldViewPr>
      <p:cViewPr varScale="1">
        <p:scale>
          <a:sx n="63" d="100"/>
          <a:sy n="63" d="100"/>
        </p:scale>
        <p:origin x="1314"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2" d="100"/>
        <a:sy n="72"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4B21D650-D5B7-48C3-8249-9E1D7E765616}" type="datetimeFigureOut">
              <a:rPr lang="en-US" smtClean="0"/>
              <a:pPr/>
              <a:t>6/16/2021</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C770B80E-EB3F-40CA-98E7-24F54FBD3DA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B21D650-D5B7-48C3-8249-9E1D7E765616}" type="datetimeFigureOut">
              <a:rPr lang="en-US" smtClean="0"/>
              <a:pPr/>
              <a:t>6/16/2021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70B80E-EB3F-40CA-98E7-24F54FBD3DA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B21D650-D5B7-48C3-8249-9E1D7E765616}" type="datetimeFigureOut">
              <a:rPr lang="en-US" smtClean="0"/>
              <a:pPr/>
              <a:t>6/16/2021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70B80E-EB3F-40CA-98E7-24F54FBD3DA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B21D650-D5B7-48C3-8249-9E1D7E765616}" type="datetimeFigureOut">
              <a:rPr lang="en-US" smtClean="0"/>
              <a:pPr/>
              <a:t>6/16/2021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70B80E-EB3F-40CA-98E7-24F54FBD3DAF}" type="slidenum">
              <a:rPr lang="en-US" smtClean="0"/>
              <a:pPr/>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4B21D650-D5B7-48C3-8249-9E1D7E765616}" type="datetimeFigureOut">
              <a:rPr lang="en-US" smtClean="0"/>
              <a:pPr/>
              <a:t>6/16/2021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70B80E-EB3F-40CA-98E7-24F54FBD3DAF}" type="slidenum">
              <a:rPr lang="en-US" smtClean="0"/>
              <a:pPr/>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4B21D650-D5B7-48C3-8249-9E1D7E765616}" type="datetimeFigureOut">
              <a:rPr lang="en-US" smtClean="0"/>
              <a:pPr/>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70B80E-EB3F-40CA-98E7-24F54FBD3DAF}" type="slidenum">
              <a:rPr lang="en-US" smtClean="0"/>
              <a:pPr/>
              <a:t>‹#›</a:t>
            </a:fld>
            <a:endParaRPr lang="en-US"/>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4B21D650-D5B7-48C3-8249-9E1D7E765616}" type="datetimeFigureOut">
              <a:rPr lang="en-US" smtClean="0"/>
              <a:pPr/>
              <a:t>6/16/2021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770B80E-EB3F-40CA-98E7-24F54FBD3DAF}"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4B21D650-D5B7-48C3-8249-9E1D7E765616}" type="datetimeFigureOut">
              <a:rPr lang="en-US" smtClean="0"/>
              <a:pPr/>
              <a:t>6/16/2021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770B80E-EB3F-40CA-98E7-24F54FBD3DAF}" type="slidenum">
              <a:rPr lang="en-US" smtClean="0"/>
              <a:pPr/>
              <a:t>‹#›</a:t>
            </a:fld>
            <a:endParaRPr lang="en-US"/>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21D650-D5B7-48C3-8249-9E1D7E765616}" type="datetimeFigureOut">
              <a:rPr lang="en-US" smtClean="0"/>
              <a:pPr/>
              <a:t>6/16/2021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770B80E-EB3F-40CA-98E7-24F54FBD3DA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4B21D650-D5B7-48C3-8249-9E1D7E765616}" type="datetimeFigureOut">
              <a:rPr lang="en-US" smtClean="0"/>
              <a:pPr/>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70B80E-EB3F-40CA-98E7-24F54FBD3DAF}"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4B21D650-D5B7-48C3-8249-9E1D7E765616}" type="datetimeFigureOut">
              <a:rPr lang="en-US" smtClean="0"/>
              <a:pPr/>
              <a:t>6/16/2021</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C770B80E-EB3F-40CA-98E7-24F54FBD3DAF}" type="slidenum">
              <a:rPr lang="en-US" smtClean="0"/>
              <a:pPr/>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4B21D650-D5B7-48C3-8249-9E1D7E765616}" type="datetimeFigureOut">
              <a:rPr lang="en-US" smtClean="0"/>
              <a:pPr/>
              <a:t>6/16/2021</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C770B80E-EB3F-40CA-98E7-24F54FBD3DA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4681" r:id="rId1"/>
    <p:sldLayoutId id="2147484682" r:id="rId2"/>
    <p:sldLayoutId id="2147484683" r:id="rId3"/>
    <p:sldLayoutId id="2147484684" r:id="rId4"/>
    <p:sldLayoutId id="2147484685" r:id="rId5"/>
    <p:sldLayoutId id="2147484686" r:id="rId6"/>
    <p:sldLayoutId id="2147484687" r:id="rId7"/>
    <p:sldLayoutId id="2147484688" r:id="rId8"/>
    <p:sldLayoutId id="2147484689" r:id="rId9"/>
    <p:sldLayoutId id="2147484690" r:id="rId10"/>
    <p:sldLayoutId id="2147484691"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hyperlink" Target="mailto:xxx@gmail.com"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hyperlink" Target="mailto:xxx@gmail.com" TargetMode="Externa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714357"/>
            <a:ext cx="7924800" cy="5262979"/>
          </a:xfrm>
          <a:prstGeom prst="rect">
            <a:avLst/>
          </a:prstGeom>
        </p:spPr>
        <p:txBody>
          <a:bodyPr wrap="square">
            <a:spAutoFit/>
          </a:bodyPr>
          <a:lstStyle/>
          <a:p>
            <a:pPr algn="ctr"/>
            <a:r>
              <a:rPr lang="en-US" sz="3200" b="1" dirty="0" err="1">
                <a:latin typeface="Arial" pitchFamily="34" charset="0"/>
                <a:cs typeface="Arial" pitchFamily="34" charset="0"/>
              </a:rPr>
              <a:t>Blockchain</a:t>
            </a:r>
            <a:r>
              <a:rPr lang="en-US" sz="3200" b="1" dirty="0">
                <a:latin typeface="Arial" pitchFamily="34" charset="0"/>
                <a:cs typeface="Arial" pitchFamily="34" charset="0"/>
              </a:rPr>
              <a:t>-based public uprightness check for distributed storage against hesitating inspectors</a:t>
            </a:r>
          </a:p>
          <a:p>
            <a:pPr>
              <a:lnSpc>
                <a:spcPct val="150000"/>
              </a:lnSpc>
            </a:pPr>
            <a:r>
              <a:rPr lang="en-US" sz="2400" dirty="0">
                <a:latin typeface="Times New Roman" pitchFamily="18" charset="0"/>
                <a:cs typeface="Times New Roman" pitchFamily="18" charset="0"/>
              </a:rPr>
              <a:t>       </a:t>
            </a:r>
            <a:r>
              <a:rPr lang="en-US" sz="2400" b="1" dirty="0">
                <a:latin typeface="Times New Roman" pitchFamily="18" charset="0"/>
                <a:cs typeface="Times New Roman" pitchFamily="18" charset="0"/>
              </a:rPr>
              <a:t>Domain  :  </a:t>
            </a:r>
            <a:r>
              <a:rPr lang="en-US" sz="2400" dirty="0" err="1">
                <a:latin typeface="Times New Roman" pitchFamily="18" charset="0"/>
                <a:cs typeface="Times New Roman" pitchFamily="18" charset="0"/>
              </a:rPr>
              <a:t>Blockchain</a:t>
            </a:r>
            <a:endParaRPr lang="en-US" sz="2400" dirty="0">
              <a:latin typeface="Times New Roman" pitchFamily="18" charset="0"/>
              <a:cs typeface="Times New Roman" pitchFamily="18" charset="0"/>
            </a:endParaRPr>
          </a:p>
          <a:p>
            <a:pPr>
              <a:lnSpc>
                <a:spcPct val="150000"/>
              </a:lnSpc>
            </a:pPr>
            <a:r>
              <a:rPr lang="en-US" sz="2400" dirty="0">
                <a:latin typeface="Times New Roman" pitchFamily="18" charset="0"/>
                <a:cs typeface="Times New Roman" pitchFamily="18" charset="0"/>
              </a:rPr>
              <a:t>       </a:t>
            </a:r>
            <a:r>
              <a:rPr lang="en-US" sz="2400" b="1" dirty="0">
                <a:latin typeface="Times New Roman" pitchFamily="18" charset="0"/>
                <a:cs typeface="Times New Roman" pitchFamily="18" charset="0"/>
              </a:rPr>
              <a:t>Batch no : </a:t>
            </a:r>
            <a:r>
              <a:rPr lang="en-US" sz="2400" dirty="0">
                <a:latin typeface="Times New Roman" pitchFamily="18" charset="0"/>
                <a:cs typeface="Times New Roman" pitchFamily="18" charset="0"/>
              </a:rPr>
              <a:t>A13</a:t>
            </a:r>
          </a:p>
          <a:p>
            <a:pPr algn="r"/>
            <a:endParaRPr lang="en-US" sz="2400" b="1" dirty="0">
              <a:latin typeface="Times New Roman" pitchFamily="18" charset="0"/>
              <a:cs typeface="Times New Roman" pitchFamily="18" charset="0"/>
            </a:endParaRPr>
          </a:p>
          <a:p>
            <a:r>
              <a:rPr lang="en-US" sz="2400" b="1" dirty="0">
                <a:latin typeface="Arial" pitchFamily="34" charset="0"/>
                <a:cs typeface="Arial" pitchFamily="34" charset="0"/>
              </a:rPr>
              <a:t>                                        Guide</a:t>
            </a:r>
            <a:r>
              <a:rPr lang="en-US" sz="2400" dirty="0">
                <a:latin typeface="Arial" pitchFamily="34" charset="0"/>
                <a:cs typeface="Arial" pitchFamily="34" charset="0"/>
              </a:rPr>
              <a:t> </a:t>
            </a:r>
          </a:p>
          <a:p>
            <a:r>
              <a:rPr lang="en-US" sz="2400" dirty="0">
                <a:latin typeface="Arial" pitchFamily="34" charset="0"/>
                <a:cs typeface="Arial" pitchFamily="34" charset="0"/>
              </a:rPr>
              <a:t>                                        </a:t>
            </a:r>
            <a:r>
              <a:rPr lang="en-US" sz="2400" dirty="0" err="1">
                <a:latin typeface="Arial" pitchFamily="34" charset="0"/>
                <a:cs typeface="Arial" pitchFamily="34" charset="0"/>
              </a:rPr>
              <a:t>Mrs.C.Jackluin</a:t>
            </a:r>
            <a:r>
              <a:rPr lang="en-US" sz="2400" dirty="0">
                <a:latin typeface="Arial" pitchFamily="34" charset="0"/>
                <a:cs typeface="Arial" pitchFamily="34" charset="0"/>
              </a:rPr>
              <a:t> (Ass. Professor)                              </a:t>
            </a:r>
          </a:p>
          <a:p>
            <a:pPr algn="ctr"/>
            <a:r>
              <a:rPr lang="en-US" sz="2400" b="1" dirty="0">
                <a:latin typeface="Arial" pitchFamily="34" charset="0"/>
                <a:cs typeface="Arial" pitchFamily="34" charset="0"/>
              </a:rPr>
              <a:t>             Team members</a:t>
            </a:r>
          </a:p>
          <a:p>
            <a:pPr algn="ctr"/>
            <a:r>
              <a:rPr lang="en-US" sz="2400" dirty="0">
                <a:latin typeface="Arial" pitchFamily="34" charset="0"/>
                <a:cs typeface="Arial" pitchFamily="34" charset="0"/>
              </a:rPr>
              <a:t>                                       </a:t>
            </a:r>
            <a:r>
              <a:rPr lang="en-US" sz="2400" dirty="0" err="1">
                <a:latin typeface="Arial" pitchFamily="34" charset="0"/>
                <a:cs typeface="Arial" pitchFamily="34" charset="0"/>
              </a:rPr>
              <a:t>S.Harithaa</a:t>
            </a:r>
            <a:r>
              <a:rPr lang="en-US" sz="2400" dirty="0">
                <a:latin typeface="Arial" pitchFamily="34" charset="0"/>
                <a:cs typeface="Arial" pitchFamily="34" charset="0"/>
              </a:rPr>
              <a:t>    ( 211417104081)</a:t>
            </a:r>
          </a:p>
          <a:p>
            <a:pPr algn="ctr"/>
            <a:r>
              <a:rPr lang="en-US" sz="2400" dirty="0">
                <a:latin typeface="Arial" pitchFamily="34" charset="0"/>
                <a:cs typeface="Arial" pitchFamily="34" charset="0"/>
              </a:rPr>
              <a:t>                                       T .</a:t>
            </a:r>
            <a:r>
              <a:rPr lang="en-US" sz="2400" dirty="0" err="1">
                <a:latin typeface="Arial" pitchFamily="34" charset="0"/>
                <a:cs typeface="Arial" pitchFamily="34" charset="0"/>
              </a:rPr>
              <a:t>Anbarazsi</a:t>
            </a:r>
            <a:r>
              <a:rPr lang="en-US" sz="2400" dirty="0">
                <a:latin typeface="Arial" pitchFamily="34" charset="0"/>
                <a:cs typeface="Arial" pitchFamily="34" charset="0"/>
              </a:rPr>
              <a:t> ( 211417104015)</a:t>
            </a:r>
          </a:p>
          <a:p>
            <a:pPr algn="ctr"/>
            <a:r>
              <a:rPr lang="en-US" sz="2400" dirty="0">
                <a:latin typeface="Arial" pitchFamily="34" charset="0"/>
                <a:cs typeface="Arial" pitchFamily="34" charset="0"/>
              </a:rPr>
              <a:t>                                      </a:t>
            </a:r>
            <a:r>
              <a:rPr lang="en-US" sz="2400" dirty="0" err="1">
                <a:latin typeface="Arial" pitchFamily="34" charset="0"/>
                <a:cs typeface="Arial" pitchFamily="34" charset="0"/>
              </a:rPr>
              <a:t>T.Lavanya</a:t>
            </a:r>
            <a:r>
              <a:rPr lang="en-US" sz="2400" dirty="0">
                <a:latin typeface="Arial" pitchFamily="34" charset="0"/>
                <a:cs typeface="Arial" pitchFamily="34" charset="0"/>
              </a:rPr>
              <a:t>     (211417104131)</a:t>
            </a:r>
          </a:p>
        </p:txBody>
      </p:sp>
    </p:spTree>
    <p:extLst>
      <p:ext uri="{BB962C8B-B14F-4D97-AF65-F5344CB8AC3E}">
        <p14:creationId xmlns:p14="http://schemas.microsoft.com/office/powerpoint/2010/main" val="41759987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85786" y="500042"/>
            <a:ext cx="6643734" cy="584775"/>
          </a:xfrm>
          <a:prstGeom prst="rect">
            <a:avLst/>
          </a:prstGeom>
        </p:spPr>
        <p:txBody>
          <a:bodyPr wrap="square">
            <a:spAutoFit/>
          </a:bodyPr>
          <a:lstStyle/>
          <a:p>
            <a:pPr algn="ctr"/>
            <a:r>
              <a:rPr lang="en-US" sz="3200" b="1" dirty="0">
                <a:latin typeface="Times New Roman" pitchFamily="18" charset="0"/>
                <a:cs typeface="Times New Roman" pitchFamily="18" charset="0"/>
              </a:rPr>
              <a:t>System Architecture</a:t>
            </a:r>
            <a:r>
              <a:rPr lang="en-US" sz="3200" b="1" dirty="0"/>
              <a:t> </a:t>
            </a:r>
            <a:endParaRPr lang="en-US" sz="3200" dirty="0"/>
          </a:p>
        </p:txBody>
      </p:sp>
      <p:pic>
        <p:nvPicPr>
          <p:cNvPr id="14338" name="Picture 2" descr="BC02 ARC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5918" y="1428736"/>
            <a:ext cx="5534025" cy="478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60739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5979" y="597932"/>
            <a:ext cx="2595582" cy="369332"/>
          </a:xfrm>
          <a:prstGeom prst="rect">
            <a:avLst/>
          </a:prstGeom>
        </p:spPr>
        <p:txBody>
          <a:bodyPr wrap="none">
            <a:spAutoFit/>
          </a:bodyPr>
          <a:lstStyle/>
          <a:p>
            <a:r>
              <a:rPr lang="en-US" b="1" dirty="0">
                <a:latin typeface="Times New Roman" pitchFamily="18" charset="0"/>
                <a:cs typeface="Times New Roman" pitchFamily="18" charset="0"/>
              </a:rPr>
              <a:t>USE CASE DIAGRAM:</a:t>
            </a:r>
            <a:endParaRPr lang="en-US" dirty="0">
              <a:latin typeface="Times New Roman" pitchFamily="18" charset="0"/>
              <a:cs typeface="Times New Roman" pitchFamily="18" charset="0"/>
            </a:endParaRPr>
          </a:p>
        </p:txBody>
      </p:sp>
      <p:pic>
        <p:nvPicPr>
          <p:cNvPr id="5122" name="Picture 2" descr="bc02 u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285860"/>
            <a:ext cx="6107113" cy="38421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9274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838200"/>
            <a:ext cx="2206053" cy="369332"/>
          </a:xfrm>
          <a:prstGeom prst="rect">
            <a:avLst/>
          </a:prstGeom>
        </p:spPr>
        <p:txBody>
          <a:bodyPr wrap="none">
            <a:spAutoFit/>
          </a:bodyPr>
          <a:lstStyle/>
          <a:p>
            <a:r>
              <a:rPr lang="en-US" b="1" dirty="0">
                <a:latin typeface="Times New Roman" pitchFamily="18" charset="0"/>
                <a:cs typeface="Times New Roman" pitchFamily="18" charset="0"/>
              </a:rPr>
              <a:t>CLASS DIAGRAM</a:t>
            </a:r>
            <a:r>
              <a:rPr lang="en-US" b="1" dirty="0"/>
              <a:t>:</a:t>
            </a:r>
            <a:endParaRPr lang="en-US" dirty="0"/>
          </a:p>
        </p:txBody>
      </p:sp>
      <p:pic>
        <p:nvPicPr>
          <p:cNvPr id="6146" name="Picture 2" descr="bc02 clas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752600"/>
            <a:ext cx="6172200" cy="369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217791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685800"/>
            <a:ext cx="2731838" cy="369332"/>
          </a:xfrm>
          <a:prstGeom prst="rect">
            <a:avLst/>
          </a:prstGeom>
        </p:spPr>
        <p:txBody>
          <a:bodyPr wrap="none">
            <a:spAutoFit/>
          </a:bodyPr>
          <a:lstStyle/>
          <a:p>
            <a:r>
              <a:rPr lang="en-US" b="1" dirty="0">
                <a:latin typeface="Times New Roman" pitchFamily="18" charset="0"/>
                <a:cs typeface="Times New Roman" pitchFamily="18" charset="0"/>
              </a:rPr>
              <a:t>SEQUENCE DIAGRAM</a:t>
            </a:r>
            <a:r>
              <a:rPr lang="en-US" b="1" dirty="0"/>
              <a:t>:</a:t>
            </a:r>
            <a:endParaRPr lang="en-US" dirty="0"/>
          </a:p>
        </p:txBody>
      </p:sp>
      <p:pic>
        <p:nvPicPr>
          <p:cNvPr id="10242" name="Picture 2" descr="bc2 sequenc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1" y="1371600"/>
            <a:ext cx="65532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3070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1066800"/>
            <a:ext cx="2984150" cy="369332"/>
          </a:xfrm>
          <a:prstGeom prst="rect">
            <a:avLst/>
          </a:prstGeom>
        </p:spPr>
        <p:txBody>
          <a:bodyPr wrap="none">
            <a:spAutoFit/>
          </a:bodyPr>
          <a:lstStyle/>
          <a:p>
            <a:r>
              <a:rPr lang="en-US" b="1" dirty="0">
                <a:latin typeface="Times New Roman" pitchFamily="18" charset="0"/>
                <a:cs typeface="Times New Roman" pitchFamily="18" charset="0"/>
              </a:rPr>
              <a:t>COMPONENT DIAGRAM</a:t>
            </a:r>
            <a:r>
              <a:rPr lang="en-US" b="1" dirty="0"/>
              <a:t>:</a:t>
            </a:r>
            <a:endParaRPr lang="en-US" dirty="0"/>
          </a:p>
        </p:txBody>
      </p:sp>
      <p:pic>
        <p:nvPicPr>
          <p:cNvPr id="11266" name="Picture 2" descr="bco2 componen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1813587"/>
            <a:ext cx="5848350" cy="372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404025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00035" y="285728"/>
            <a:ext cx="1785949" cy="369332"/>
          </a:xfrm>
          <a:prstGeom prst="rect">
            <a:avLst/>
          </a:prstGeom>
        </p:spPr>
        <p:txBody>
          <a:bodyPr wrap="square">
            <a:spAutoFit/>
          </a:bodyPr>
          <a:lstStyle/>
          <a:p>
            <a:r>
              <a:rPr lang="en-US" b="1" dirty="0">
                <a:latin typeface="Times New Roman" pitchFamily="18" charset="0"/>
                <a:cs typeface="Times New Roman" pitchFamily="18" charset="0"/>
              </a:rPr>
              <a:t>E-R DIAGRAM</a:t>
            </a:r>
            <a:endParaRPr lang="en-US" dirty="0"/>
          </a:p>
        </p:txBody>
      </p:sp>
      <p:pic>
        <p:nvPicPr>
          <p:cNvPr id="4" name="Picture 3" descr="ER (1).png"/>
          <p:cNvPicPr>
            <a:picLocks noChangeAspect="1"/>
          </p:cNvPicPr>
          <p:nvPr/>
        </p:nvPicPr>
        <p:blipFill>
          <a:blip r:embed="rId2"/>
          <a:stretch>
            <a:fillRect/>
          </a:stretch>
        </p:blipFill>
        <p:spPr>
          <a:xfrm>
            <a:off x="0" y="857232"/>
            <a:ext cx="9144000" cy="539067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0" y="1676400"/>
            <a:ext cx="7467600" cy="2585323"/>
          </a:xfrm>
          <a:prstGeom prst="rect">
            <a:avLst/>
          </a:prstGeom>
        </p:spPr>
        <p:txBody>
          <a:bodyPr wrap="square">
            <a:spAutoFit/>
          </a:bodyPr>
          <a:lstStyle/>
          <a:p>
            <a:pPr>
              <a:lnSpc>
                <a:spcPct val="150000"/>
              </a:lnSpc>
            </a:pPr>
            <a:r>
              <a:rPr lang="en-US" b="1" dirty="0">
                <a:latin typeface="Times New Roman" pitchFamily="18" charset="0"/>
                <a:cs typeface="Times New Roman" pitchFamily="18" charset="0"/>
              </a:rPr>
              <a:t>MODULES:</a:t>
            </a:r>
            <a:endParaRPr lang="en-US" dirty="0">
              <a:latin typeface="Times New Roman" pitchFamily="18" charset="0"/>
              <a:cs typeface="Times New Roman" pitchFamily="18" charset="0"/>
            </a:endParaRPr>
          </a:p>
          <a:p>
            <a:pPr>
              <a:lnSpc>
                <a:spcPct val="150000"/>
              </a:lnSpc>
            </a:pPr>
            <a:r>
              <a:rPr lang="en-US" b="1" dirty="0">
                <a:latin typeface="Times New Roman" pitchFamily="18" charset="0"/>
                <a:cs typeface="Times New Roman" pitchFamily="18" charset="0"/>
              </a:rPr>
              <a:t>     </a:t>
            </a:r>
            <a:endParaRPr lang="en-US" dirty="0">
              <a:latin typeface="Times New Roman" pitchFamily="18" charset="0"/>
              <a:cs typeface="Times New Roman" pitchFamily="18" charset="0"/>
            </a:endParaRPr>
          </a:p>
          <a:p>
            <a:pPr marL="342900" lvl="0" indent="-342900">
              <a:buFont typeface="+mj-lt"/>
              <a:buAutoNum type="arabicPeriod"/>
            </a:pPr>
            <a:r>
              <a:rPr lang="en-US" b="1" dirty="0">
                <a:latin typeface="Times New Roman" pitchFamily="18" charset="0"/>
                <a:cs typeface="Times New Roman" pitchFamily="18" charset="0"/>
              </a:rPr>
              <a:t>USER INTERFACE DESIGN</a:t>
            </a:r>
            <a:endParaRPr lang="en-US" dirty="0">
              <a:latin typeface="Times New Roman" pitchFamily="18" charset="0"/>
              <a:cs typeface="Times New Roman" pitchFamily="18" charset="0"/>
            </a:endParaRPr>
          </a:p>
          <a:p>
            <a:pPr marL="342900" lvl="0" indent="-342900">
              <a:buFont typeface="+mj-lt"/>
              <a:buAutoNum type="arabicPeriod"/>
            </a:pPr>
            <a:r>
              <a:rPr lang="en-US" b="1" dirty="0">
                <a:latin typeface="Times New Roman" pitchFamily="18" charset="0"/>
                <a:cs typeface="Times New Roman" pitchFamily="18" charset="0"/>
              </a:rPr>
              <a:t>FILE UPLOAD</a:t>
            </a:r>
            <a:endParaRPr lang="en-US" dirty="0">
              <a:latin typeface="Times New Roman" pitchFamily="18" charset="0"/>
              <a:cs typeface="Times New Roman" pitchFamily="18" charset="0"/>
            </a:endParaRPr>
          </a:p>
          <a:p>
            <a:pPr marL="342900" lvl="0" indent="-342900">
              <a:buFont typeface="+mj-lt"/>
              <a:buAutoNum type="arabicPeriod"/>
            </a:pPr>
            <a:r>
              <a:rPr lang="en-US" b="1" dirty="0">
                <a:latin typeface="Times New Roman" pitchFamily="18" charset="0"/>
                <a:cs typeface="Times New Roman" pitchFamily="18" charset="0"/>
              </a:rPr>
              <a:t>SERVICE </a:t>
            </a:r>
            <a:r>
              <a:rPr lang="en-US" b="1" dirty="0" smtClean="0">
                <a:latin typeface="Times New Roman" pitchFamily="18" charset="0"/>
                <a:cs typeface="Times New Roman" pitchFamily="18" charset="0"/>
              </a:rPr>
              <a:t>PROVIDER LOGIN </a:t>
            </a:r>
            <a:r>
              <a:rPr lang="en-US" b="1" dirty="0">
                <a:latin typeface="Times New Roman" pitchFamily="18" charset="0"/>
                <a:cs typeface="Times New Roman" pitchFamily="18" charset="0"/>
              </a:rPr>
              <a:t>,REQUEST ACCEPT AND RE UPLOAD</a:t>
            </a:r>
            <a:endParaRPr lang="en-US" dirty="0">
              <a:latin typeface="Times New Roman" pitchFamily="18" charset="0"/>
              <a:cs typeface="Times New Roman" pitchFamily="18" charset="0"/>
            </a:endParaRPr>
          </a:p>
          <a:p>
            <a:pPr marL="342900" lvl="0" indent="-342900">
              <a:buFont typeface="+mj-lt"/>
              <a:buAutoNum type="arabicPeriod"/>
            </a:pPr>
            <a:r>
              <a:rPr lang="en-US" b="1" dirty="0">
                <a:latin typeface="Times New Roman" pitchFamily="18" charset="0"/>
                <a:cs typeface="Times New Roman" pitchFamily="18" charset="0"/>
              </a:rPr>
              <a:t>USER REQUEST, RESPONSE FROM </a:t>
            </a:r>
            <a:r>
              <a:rPr lang="en-US" b="1" dirty="0" smtClean="0">
                <a:latin typeface="Times New Roman" pitchFamily="18" charset="0"/>
                <a:cs typeface="Times New Roman" pitchFamily="18" charset="0"/>
              </a:rPr>
              <a:t>THIRD PARTY </a:t>
            </a:r>
            <a:r>
              <a:rPr lang="en-US" b="1" dirty="0">
                <a:latin typeface="Times New Roman" pitchFamily="18" charset="0"/>
                <a:cs typeface="Times New Roman" pitchFamily="18" charset="0"/>
              </a:rPr>
              <a:t>AND </a:t>
            </a:r>
            <a:r>
              <a:rPr lang="en-US" b="1" dirty="0" smtClean="0">
                <a:latin typeface="Times New Roman" pitchFamily="18" charset="0"/>
                <a:cs typeface="Times New Roman" pitchFamily="18" charset="0"/>
              </a:rPr>
              <a:t>SERVICE PROVIDER </a:t>
            </a:r>
            <a:r>
              <a:rPr lang="en-US" b="1" dirty="0">
                <a:latin typeface="Times New Roman" pitchFamily="18" charset="0"/>
                <a:cs typeface="Times New Roman" pitchFamily="18" charset="0"/>
              </a:rPr>
              <a:t>SEND KEY</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9642896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152400"/>
            <a:ext cx="8229600" cy="4247317"/>
          </a:xfrm>
          <a:prstGeom prst="rect">
            <a:avLst/>
          </a:prstGeom>
        </p:spPr>
        <p:txBody>
          <a:bodyPr wrap="square">
            <a:spAutoFit/>
          </a:bodyPr>
          <a:lstStyle/>
          <a:p>
            <a:pPr algn="just">
              <a:lnSpc>
                <a:spcPct val="150000"/>
              </a:lnSpc>
            </a:pPr>
            <a:r>
              <a:rPr lang="en-US" b="1" dirty="0">
                <a:latin typeface="Times New Roman" pitchFamily="18" charset="0"/>
                <a:cs typeface="Times New Roman" pitchFamily="18" charset="0"/>
              </a:rPr>
              <a:t>MODULE DESCRIPTION</a:t>
            </a:r>
            <a:r>
              <a:rPr lang="en-US" b="1" dirty="0" smtClean="0">
                <a:latin typeface="Times New Roman" pitchFamily="18" charset="0"/>
                <a:cs typeface="Times New Roman" pitchFamily="18" charset="0"/>
              </a:rPr>
              <a:t>:</a:t>
            </a:r>
          </a:p>
          <a:p>
            <a:pPr algn="just">
              <a:lnSpc>
                <a:spcPct val="150000"/>
              </a:lnSpc>
            </a:pPr>
            <a:endParaRPr lang="en-US" dirty="0">
              <a:latin typeface="Times New Roman" pitchFamily="18" charset="0"/>
              <a:cs typeface="Times New Roman" pitchFamily="18" charset="0"/>
            </a:endParaRPr>
          </a:p>
          <a:p>
            <a:pPr lvl="0" algn="just">
              <a:lnSpc>
                <a:spcPct val="150000"/>
              </a:lnSpc>
            </a:pPr>
            <a:r>
              <a:rPr lang="en-US" b="1" dirty="0" smtClean="0">
                <a:latin typeface="Times New Roman" pitchFamily="18" charset="0"/>
                <a:cs typeface="Times New Roman" pitchFamily="18" charset="0"/>
              </a:rPr>
              <a:t>1. USER </a:t>
            </a:r>
            <a:r>
              <a:rPr lang="en-US" b="1" dirty="0">
                <a:latin typeface="Times New Roman" pitchFamily="18" charset="0"/>
                <a:cs typeface="Times New Roman" pitchFamily="18" charset="0"/>
              </a:rPr>
              <a:t>INTERFACE </a:t>
            </a:r>
            <a:r>
              <a:rPr lang="en-US" b="1" dirty="0" smtClean="0">
                <a:latin typeface="Times New Roman" pitchFamily="18" charset="0"/>
                <a:cs typeface="Times New Roman" pitchFamily="18" charset="0"/>
              </a:rPr>
              <a:t>DESIGN</a:t>
            </a:r>
          </a:p>
          <a:p>
            <a:pPr lvl="0" algn="just">
              <a:lnSpc>
                <a:spcPct val="150000"/>
              </a:lnSpc>
            </a:pPr>
            <a:endParaRPr lang="en-US" dirty="0">
              <a:latin typeface="Times New Roman" pitchFamily="18" charset="0"/>
              <a:cs typeface="Times New Roman" pitchFamily="18" charset="0"/>
            </a:endParaRPr>
          </a:p>
          <a:p>
            <a:pPr marL="285750" indent="-285750" algn="just">
              <a:buFont typeface="Wingdings" panose="05000000000000000000" pitchFamily="2" charset="2"/>
              <a:buChar char="Ø"/>
            </a:pPr>
            <a:r>
              <a:rPr lang="en-US" dirty="0" smtClean="0">
                <a:latin typeface="Times New Roman" pitchFamily="18" charset="0"/>
                <a:cs typeface="Times New Roman" pitchFamily="18" charset="0"/>
              </a:rPr>
              <a:t>In </a:t>
            </a:r>
            <a:r>
              <a:rPr lang="en-US" dirty="0">
                <a:latin typeface="Times New Roman" pitchFamily="18" charset="0"/>
                <a:cs typeface="Times New Roman" pitchFamily="18" charset="0"/>
              </a:rPr>
              <a:t>this login page we have to enter login user id and password. It will check username and password is match or not (valid user id and valid password). </a:t>
            </a:r>
            <a:endParaRPr lang="en-US" dirty="0" smtClean="0">
              <a:latin typeface="Times New Roman" pitchFamily="18" charset="0"/>
              <a:cs typeface="Times New Roman" pitchFamily="18" charset="0"/>
            </a:endParaRPr>
          </a:p>
          <a:p>
            <a:pPr marL="285750" indent="-285750" algn="just">
              <a:buFont typeface="Wingdings" panose="05000000000000000000" pitchFamily="2" charset="2"/>
              <a:buChar char="Ø"/>
            </a:pPr>
            <a:r>
              <a:rPr lang="en-US" dirty="0" smtClean="0">
                <a:latin typeface="Times New Roman" pitchFamily="18" charset="0"/>
                <a:cs typeface="Times New Roman" pitchFamily="18" charset="0"/>
              </a:rPr>
              <a:t>If </a:t>
            </a:r>
            <a:r>
              <a:rPr lang="en-US" dirty="0">
                <a:latin typeface="Times New Roman" pitchFamily="18" charset="0"/>
                <a:cs typeface="Times New Roman" pitchFamily="18" charset="0"/>
              </a:rPr>
              <a:t>we enter any invalid username or password, we can’t enter into login window to user window it will shows error message.  So, we are preventing from unauthorized user entering into the login window to user window. </a:t>
            </a:r>
            <a:endParaRPr lang="en-US" dirty="0" smtClean="0">
              <a:latin typeface="Times New Roman" pitchFamily="18" charset="0"/>
              <a:cs typeface="Times New Roman" pitchFamily="18" charset="0"/>
            </a:endParaRPr>
          </a:p>
          <a:p>
            <a:pPr marL="285750" indent="-285750" algn="just">
              <a:buFont typeface="Wingdings" panose="05000000000000000000" pitchFamily="2" charset="2"/>
              <a:buChar char="Ø"/>
            </a:pPr>
            <a:r>
              <a:rPr lang="en-US" dirty="0" smtClean="0">
                <a:latin typeface="Times New Roman" pitchFamily="18" charset="0"/>
                <a:cs typeface="Times New Roman" pitchFamily="18" charset="0"/>
              </a:rPr>
              <a:t>It </a:t>
            </a:r>
            <a:r>
              <a:rPr lang="en-US" dirty="0">
                <a:latin typeface="Times New Roman" pitchFamily="18" charset="0"/>
                <a:cs typeface="Times New Roman" pitchFamily="18" charset="0"/>
              </a:rPr>
              <a:t>will provide a good security for our project. So, server contain user id and password server also check the authentication of the user</a:t>
            </a:r>
            <a:r>
              <a:rPr lang="en-US" dirty="0" smtClean="0">
                <a:latin typeface="Times New Roman" pitchFamily="18" charset="0"/>
                <a:cs typeface="Times New Roman" pitchFamily="18" charset="0"/>
              </a:rPr>
              <a:t>.</a:t>
            </a:r>
          </a:p>
          <a:p>
            <a:pPr marL="285750" indent="-285750" algn="just">
              <a:buFont typeface="Wingdings" panose="05000000000000000000" pitchFamily="2" charset="2"/>
              <a:buChar char="Ø"/>
            </a:pPr>
            <a:r>
              <a:rPr lang="en-US" dirty="0" smtClean="0">
                <a:latin typeface="Times New Roman" pitchFamily="18" charset="0"/>
                <a:cs typeface="Times New Roman" pitchFamily="18" charset="0"/>
              </a:rPr>
              <a:t> </a:t>
            </a:r>
            <a:r>
              <a:rPr lang="en-US" dirty="0">
                <a:latin typeface="Times New Roman" pitchFamily="18" charset="0"/>
                <a:cs typeface="Times New Roman" pitchFamily="18" charset="0"/>
              </a:rPr>
              <a:t>It well improves the security and preventing from unauthorized user enters into the </a:t>
            </a:r>
            <a:r>
              <a:rPr lang="en-US" dirty="0" smtClean="0">
                <a:latin typeface="Times New Roman" pitchFamily="18" charset="0"/>
                <a:cs typeface="Times New Roman" pitchFamily="18" charset="0"/>
              </a:rPr>
              <a:t>network.</a:t>
            </a:r>
            <a:endParaRPr lang="en-US" dirty="0">
              <a:latin typeface="Times New Roman" pitchFamily="18" charset="0"/>
              <a:cs typeface="Times New Roman" pitchFamily="18" charset="0"/>
            </a:endParaRPr>
          </a:p>
        </p:txBody>
      </p:sp>
      <p:sp>
        <p:nvSpPr>
          <p:cNvPr id="3" name="Rectangle 2"/>
          <p:cNvSpPr/>
          <p:nvPr/>
        </p:nvSpPr>
        <p:spPr>
          <a:xfrm>
            <a:off x="457200" y="4293096"/>
            <a:ext cx="8686800" cy="1200329"/>
          </a:xfrm>
          <a:prstGeom prst="rect">
            <a:avLst/>
          </a:prstGeom>
        </p:spPr>
        <p:txBody>
          <a:bodyPr wrap="square">
            <a:spAutoFit/>
          </a:bodyPr>
          <a:lstStyle/>
          <a:p>
            <a:pPr lvl="0" algn="just"/>
            <a:endParaRPr lang="en-US" b="1" dirty="0">
              <a:latin typeface="Times New Roman" pitchFamily="18" charset="0"/>
              <a:cs typeface="Times New Roman" pitchFamily="18" charset="0"/>
            </a:endParaRPr>
          </a:p>
          <a:p>
            <a:pPr lvl="0" algn="just"/>
            <a:r>
              <a:rPr lang="en-US" b="1" dirty="0">
                <a:latin typeface="Times New Roman" pitchFamily="18" charset="0"/>
                <a:cs typeface="Times New Roman" pitchFamily="18" charset="0"/>
              </a:rPr>
              <a:t>2. FILE UPLOAD</a:t>
            </a:r>
            <a:endParaRPr lang="en-US" dirty="0">
              <a:latin typeface="Times New Roman" pitchFamily="18" charset="0"/>
              <a:cs typeface="Times New Roman" pitchFamily="18" charset="0"/>
            </a:endParaRPr>
          </a:p>
          <a:p>
            <a:pPr algn="just"/>
            <a:r>
              <a:rPr lang="en-US" dirty="0">
                <a:latin typeface="Times New Roman" pitchFamily="18" charset="0"/>
                <a:cs typeface="Times New Roman" pitchFamily="18" charset="0"/>
              </a:rPr>
              <a:t>In this module, after login the owner will upload using Blockchain(hash functions) the file details and it will be stored in the database.</a:t>
            </a:r>
          </a:p>
        </p:txBody>
      </p:sp>
    </p:spTree>
    <p:extLst>
      <p:ext uri="{BB962C8B-B14F-4D97-AF65-F5344CB8AC3E}">
        <p14:creationId xmlns:p14="http://schemas.microsoft.com/office/powerpoint/2010/main" val="11567776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6700" y="8511"/>
            <a:ext cx="8610600" cy="2031325"/>
          </a:xfrm>
          <a:prstGeom prst="rect">
            <a:avLst/>
          </a:prstGeom>
        </p:spPr>
        <p:txBody>
          <a:bodyPr wrap="square">
            <a:spAutoFit/>
          </a:bodyPr>
          <a:lstStyle/>
          <a:p>
            <a:pPr algn="just"/>
            <a:r>
              <a:rPr lang="en-US" b="1" dirty="0">
                <a:latin typeface="Times New Roman" pitchFamily="18" charset="0"/>
                <a:cs typeface="Times New Roman" pitchFamily="18" charset="0"/>
              </a:rPr>
              <a:t> </a:t>
            </a:r>
            <a:endParaRPr lang="en-US" dirty="0">
              <a:latin typeface="Times New Roman" pitchFamily="18" charset="0"/>
              <a:cs typeface="Times New Roman" pitchFamily="18" charset="0"/>
            </a:endParaRPr>
          </a:p>
          <a:p>
            <a:pPr lvl="0" algn="just"/>
            <a:r>
              <a:rPr lang="en-US" b="1" dirty="0">
                <a:latin typeface="Times New Roman" pitchFamily="18" charset="0"/>
                <a:cs typeface="Times New Roman" pitchFamily="18" charset="0"/>
              </a:rPr>
              <a:t>3. </a:t>
            </a:r>
            <a:r>
              <a:rPr lang="en-US" b="1" dirty="0" smtClean="0">
                <a:latin typeface="Times New Roman" pitchFamily="18" charset="0"/>
                <a:cs typeface="Times New Roman" pitchFamily="18" charset="0"/>
              </a:rPr>
              <a:t>SERVICE </a:t>
            </a:r>
            <a:r>
              <a:rPr lang="en-US" b="1" dirty="0">
                <a:latin typeface="Times New Roman" pitchFamily="18" charset="0"/>
                <a:cs typeface="Times New Roman" pitchFamily="18" charset="0"/>
              </a:rPr>
              <a:t>P</a:t>
            </a:r>
            <a:r>
              <a:rPr lang="en-US" b="1" dirty="0" smtClean="0">
                <a:latin typeface="Times New Roman" pitchFamily="18" charset="0"/>
                <a:cs typeface="Times New Roman" pitchFamily="18" charset="0"/>
              </a:rPr>
              <a:t>ROVIDER </a:t>
            </a:r>
            <a:r>
              <a:rPr lang="en-US" b="1" dirty="0">
                <a:latin typeface="Times New Roman" pitchFamily="18" charset="0"/>
                <a:cs typeface="Times New Roman" pitchFamily="18" charset="0"/>
              </a:rPr>
              <a:t>LOGIN ,REQUEST ACCEPT AND RE UPLOAD</a:t>
            </a:r>
            <a:endParaRPr lang="en-US" dirty="0">
              <a:latin typeface="Times New Roman" pitchFamily="18" charset="0"/>
              <a:cs typeface="Times New Roman" pitchFamily="18" charset="0"/>
            </a:endParaRPr>
          </a:p>
          <a:p>
            <a:pPr algn="just">
              <a:buFont typeface="Wingdings" pitchFamily="2" charset="2"/>
              <a:buChar char="Ø"/>
            </a:pPr>
            <a:r>
              <a:rPr lang="en-US" dirty="0">
                <a:latin typeface="Times New Roman" pitchFamily="18" charset="0"/>
                <a:cs typeface="Times New Roman" pitchFamily="18" charset="0"/>
              </a:rPr>
              <a:t>In this module, given details to login and view what are all the files uploaded by owner.</a:t>
            </a:r>
          </a:p>
          <a:p>
            <a:pPr algn="just"/>
            <a:r>
              <a:rPr lang="en-US" dirty="0">
                <a:latin typeface="Times New Roman" pitchFamily="18" charset="0"/>
                <a:cs typeface="Times New Roman" pitchFamily="18" charset="0"/>
              </a:rPr>
              <a:t> </a:t>
            </a:r>
          </a:p>
          <a:p>
            <a:pPr algn="just">
              <a:buFont typeface="Wingdings" pitchFamily="2" charset="2"/>
              <a:buChar char="Ø"/>
            </a:pPr>
            <a:r>
              <a:rPr lang="en-US" dirty="0">
                <a:latin typeface="Times New Roman" pitchFamily="18" charset="0"/>
                <a:cs typeface="Times New Roman" pitchFamily="18" charset="0"/>
              </a:rPr>
              <a:t>In this module, Owner request a file to service provider which file want to re uploading give accept and owner </a:t>
            </a:r>
            <a:r>
              <a:rPr lang="en-US" dirty="0" err="1">
                <a:latin typeface="Times New Roman" pitchFamily="18" charset="0"/>
                <a:cs typeface="Times New Roman" pitchFamily="18" charset="0"/>
              </a:rPr>
              <a:t>reuploading</a:t>
            </a:r>
            <a:r>
              <a:rPr lang="en-US" dirty="0">
                <a:latin typeface="Times New Roman" pitchFamily="18" charset="0"/>
                <a:cs typeface="Times New Roman" pitchFamily="18" charset="0"/>
              </a:rPr>
              <a:t> a same file name and stored a database.</a:t>
            </a:r>
          </a:p>
          <a:p>
            <a:pPr algn="just"/>
            <a:endParaRPr lang="en-US" dirty="0">
              <a:latin typeface="Times New Roman" pitchFamily="18" charset="0"/>
              <a:cs typeface="Times New Roman" pitchFamily="18" charset="0"/>
            </a:endParaRPr>
          </a:p>
        </p:txBody>
      </p:sp>
      <p:sp>
        <p:nvSpPr>
          <p:cNvPr id="3" name="Rectangle 2"/>
          <p:cNvSpPr/>
          <p:nvPr/>
        </p:nvSpPr>
        <p:spPr>
          <a:xfrm>
            <a:off x="381000" y="2133600"/>
            <a:ext cx="8763000" cy="3693319"/>
          </a:xfrm>
          <a:prstGeom prst="rect">
            <a:avLst/>
          </a:prstGeom>
        </p:spPr>
        <p:txBody>
          <a:bodyPr wrap="square">
            <a:spAutoFit/>
          </a:bodyPr>
          <a:lstStyle/>
          <a:p>
            <a:pPr lvl="0" algn="just"/>
            <a:r>
              <a:rPr lang="en-US" b="1" dirty="0">
                <a:latin typeface="Times New Roman" pitchFamily="18" charset="0"/>
                <a:cs typeface="Times New Roman" pitchFamily="18" charset="0"/>
              </a:rPr>
              <a:t>4.USER REQUEST, RESPONSE FROM </a:t>
            </a:r>
            <a:r>
              <a:rPr lang="en-US" b="1" dirty="0" smtClean="0">
                <a:latin typeface="Times New Roman" pitchFamily="18" charset="0"/>
                <a:cs typeface="Times New Roman" pitchFamily="18" charset="0"/>
              </a:rPr>
              <a:t>THIRD PARTY </a:t>
            </a:r>
            <a:r>
              <a:rPr lang="en-US" b="1" dirty="0">
                <a:latin typeface="Times New Roman" pitchFamily="18" charset="0"/>
                <a:cs typeface="Times New Roman" pitchFamily="18" charset="0"/>
              </a:rPr>
              <a:t>AND </a:t>
            </a:r>
            <a:r>
              <a:rPr lang="en-US" b="1" dirty="0" smtClean="0">
                <a:latin typeface="Times New Roman" pitchFamily="18" charset="0"/>
                <a:cs typeface="Times New Roman" pitchFamily="18" charset="0"/>
              </a:rPr>
              <a:t>SERVICE PROVIDER </a:t>
            </a:r>
            <a:r>
              <a:rPr lang="en-US" b="1" dirty="0">
                <a:latin typeface="Times New Roman" pitchFamily="18" charset="0"/>
                <a:cs typeface="Times New Roman" pitchFamily="18" charset="0"/>
              </a:rPr>
              <a:t>SEND KEY</a:t>
            </a:r>
            <a:endParaRPr lang="en-US" dirty="0">
              <a:latin typeface="Times New Roman" pitchFamily="18" charset="0"/>
              <a:cs typeface="Times New Roman" pitchFamily="18" charset="0"/>
            </a:endParaRPr>
          </a:p>
          <a:p>
            <a:pPr algn="just"/>
            <a:r>
              <a:rPr lang="en-US" b="1" dirty="0">
                <a:latin typeface="Times New Roman" pitchFamily="18" charset="0"/>
                <a:cs typeface="Times New Roman" pitchFamily="18" charset="0"/>
              </a:rPr>
              <a:t> </a:t>
            </a:r>
            <a:endParaRPr lang="en-US" dirty="0">
              <a:latin typeface="Times New Roman" pitchFamily="18" charset="0"/>
              <a:cs typeface="Times New Roman" pitchFamily="18" charset="0"/>
            </a:endParaRPr>
          </a:p>
          <a:p>
            <a:pPr algn="just">
              <a:buFont typeface="Wingdings" pitchFamily="2" charset="2"/>
              <a:buChar char="Ø"/>
            </a:pPr>
            <a:r>
              <a:rPr lang="en-US" dirty="0">
                <a:latin typeface="Times New Roman" pitchFamily="18" charset="0"/>
                <a:cs typeface="Times New Roman" pitchFamily="18" charset="0"/>
              </a:rPr>
              <a:t>In this module, the user will be sending the file request to the third party for which files, the user needs the access. Without the permission form the third party and service provider, the user can’t able to download the file.</a:t>
            </a:r>
          </a:p>
          <a:p>
            <a:pPr algn="just">
              <a:buFont typeface="Wingdings" pitchFamily="2" charset="2"/>
              <a:buChar char="Ø"/>
            </a:pPr>
            <a:endParaRPr lang="en-US" dirty="0">
              <a:latin typeface="Times New Roman" pitchFamily="18" charset="0"/>
              <a:cs typeface="Times New Roman" pitchFamily="18" charset="0"/>
            </a:endParaRPr>
          </a:p>
          <a:p>
            <a:pPr algn="just">
              <a:buFont typeface="Wingdings" pitchFamily="2" charset="2"/>
              <a:buChar char="Ø"/>
            </a:pPr>
            <a:r>
              <a:rPr lang="en-US" dirty="0">
                <a:latin typeface="Times New Roman" pitchFamily="18" charset="0"/>
                <a:cs typeface="Times New Roman" pitchFamily="18" charset="0"/>
              </a:rPr>
              <a:t>In this module, the Third party send key and service provider  send key through user mail will be giving the acceptance to the user for which file needs the access. After the acceptance, the file key will be send to the user.</a:t>
            </a:r>
          </a:p>
          <a:p>
            <a:pPr algn="just"/>
            <a:endParaRPr lang="en-US" dirty="0">
              <a:latin typeface="Times New Roman" pitchFamily="18" charset="0"/>
              <a:cs typeface="Times New Roman" pitchFamily="18" charset="0"/>
            </a:endParaRPr>
          </a:p>
          <a:p>
            <a:pPr algn="just">
              <a:buFont typeface="Wingdings" pitchFamily="2" charset="2"/>
              <a:buChar char="Ø"/>
            </a:pPr>
            <a:r>
              <a:rPr lang="en-US" dirty="0">
                <a:latin typeface="Times New Roman" pitchFamily="18" charset="0"/>
                <a:cs typeface="Times New Roman" pitchFamily="18" charset="0"/>
              </a:rPr>
              <a:t>In this module, after getting the key from the third party and service provider, the user can download the file using the key provided by the service provider.</a:t>
            </a:r>
          </a:p>
        </p:txBody>
      </p:sp>
    </p:spTree>
    <p:extLst>
      <p:ext uri="{BB962C8B-B14F-4D97-AF65-F5344CB8AC3E}">
        <p14:creationId xmlns:p14="http://schemas.microsoft.com/office/powerpoint/2010/main" val="8117610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41ED42C9-64D0-47DA-A793-FB1719D78D8A}"/>
              </a:ext>
            </a:extLst>
          </p:cNvPr>
          <p:cNvGraphicFramePr>
            <a:graphicFrameLocks noGrp="1"/>
          </p:cNvGraphicFramePr>
          <p:nvPr>
            <p:extLst>
              <p:ext uri="{D42A27DB-BD31-4B8C-83A1-F6EECF244321}">
                <p14:modId xmlns:p14="http://schemas.microsoft.com/office/powerpoint/2010/main" val="1407711855"/>
              </p:ext>
            </p:extLst>
          </p:nvPr>
        </p:nvGraphicFramePr>
        <p:xfrm>
          <a:off x="419904" y="1052736"/>
          <a:ext cx="8208912" cy="3177095"/>
        </p:xfrm>
        <a:graphic>
          <a:graphicData uri="http://schemas.openxmlformats.org/drawingml/2006/table">
            <a:tbl>
              <a:tblPr firstRow="1" bandRow="1">
                <a:tableStyleId>{5C22544A-7EE6-4342-B048-85BDC9FD1C3A}</a:tableStyleId>
              </a:tblPr>
              <a:tblGrid>
                <a:gridCol w="432048">
                  <a:extLst>
                    <a:ext uri="{9D8B030D-6E8A-4147-A177-3AD203B41FA5}">
                      <a16:colId xmlns:a16="http://schemas.microsoft.com/office/drawing/2014/main" val="2947555032"/>
                    </a:ext>
                  </a:extLst>
                </a:gridCol>
                <a:gridCol w="1584176">
                  <a:extLst>
                    <a:ext uri="{9D8B030D-6E8A-4147-A177-3AD203B41FA5}">
                      <a16:colId xmlns:a16="http://schemas.microsoft.com/office/drawing/2014/main" val="3632689108"/>
                    </a:ext>
                  </a:extLst>
                </a:gridCol>
                <a:gridCol w="2016224">
                  <a:extLst>
                    <a:ext uri="{9D8B030D-6E8A-4147-A177-3AD203B41FA5}">
                      <a16:colId xmlns:a16="http://schemas.microsoft.com/office/drawing/2014/main" val="459670119"/>
                    </a:ext>
                  </a:extLst>
                </a:gridCol>
                <a:gridCol w="1512168">
                  <a:extLst>
                    <a:ext uri="{9D8B030D-6E8A-4147-A177-3AD203B41FA5}">
                      <a16:colId xmlns:a16="http://schemas.microsoft.com/office/drawing/2014/main" val="4195017043"/>
                    </a:ext>
                  </a:extLst>
                </a:gridCol>
                <a:gridCol w="1512168">
                  <a:extLst>
                    <a:ext uri="{9D8B030D-6E8A-4147-A177-3AD203B41FA5}">
                      <a16:colId xmlns:a16="http://schemas.microsoft.com/office/drawing/2014/main" val="622376097"/>
                    </a:ext>
                  </a:extLst>
                </a:gridCol>
                <a:gridCol w="1152128">
                  <a:extLst>
                    <a:ext uri="{9D8B030D-6E8A-4147-A177-3AD203B41FA5}">
                      <a16:colId xmlns:a16="http://schemas.microsoft.com/office/drawing/2014/main" val="2377626519"/>
                    </a:ext>
                  </a:extLst>
                </a:gridCol>
              </a:tblGrid>
              <a:tr h="729080">
                <a:tc>
                  <a:txBody>
                    <a:bodyPr/>
                    <a:lstStyle/>
                    <a:p>
                      <a:r>
                        <a:rPr lang="en-IN" sz="1400" dirty="0">
                          <a:latin typeface="Times New Roman" panose="02020603050405020304" pitchFamily="18" charset="0"/>
                          <a:cs typeface="Times New Roman" panose="02020603050405020304" pitchFamily="18" charset="0"/>
                        </a:rPr>
                        <a:t>S.NO</a:t>
                      </a:r>
                    </a:p>
                  </a:txBody>
                  <a:tcPr/>
                </a:tc>
                <a:tc>
                  <a:txBody>
                    <a:bodyPr/>
                    <a:lstStyle/>
                    <a:p>
                      <a:r>
                        <a:rPr lang="en-IN" sz="1400" b="0" dirty="0">
                          <a:latin typeface="Times New Roman" panose="02020603050405020304" pitchFamily="18" charset="0"/>
                          <a:cs typeface="Times New Roman" panose="02020603050405020304" pitchFamily="18" charset="0"/>
                        </a:rPr>
                        <a:t>ACTION</a:t>
                      </a:r>
                    </a:p>
                  </a:txBody>
                  <a:tcPr/>
                </a:tc>
                <a:tc>
                  <a:txBody>
                    <a:bodyPr/>
                    <a:lstStyle/>
                    <a:p>
                      <a:r>
                        <a:rPr lang="en-IN" sz="1400" dirty="0">
                          <a:latin typeface="Times New Roman" panose="02020603050405020304" pitchFamily="18" charset="0"/>
                          <a:cs typeface="Times New Roman" panose="02020603050405020304" pitchFamily="18" charset="0"/>
                        </a:rPr>
                        <a:t>INPUT</a:t>
                      </a:r>
                    </a:p>
                  </a:txBody>
                  <a:tcPr/>
                </a:tc>
                <a:tc>
                  <a:txBody>
                    <a:bodyPr/>
                    <a:lstStyle/>
                    <a:p>
                      <a:r>
                        <a:rPr lang="en-IN" sz="1400" dirty="0">
                          <a:latin typeface="Times New Roman" panose="02020603050405020304" pitchFamily="18" charset="0"/>
                          <a:cs typeface="Times New Roman" panose="02020603050405020304" pitchFamily="18" charset="0"/>
                        </a:rPr>
                        <a:t>EXPECTED OUTPUT</a:t>
                      </a:r>
                    </a:p>
                  </a:txBody>
                  <a:tcPr/>
                </a:tc>
                <a:tc>
                  <a:txBody>
                    <a:bodyPr/>
                    <a:lstStyle/>
                    <a:p>
                      <a:r>
                        <a:rPr lang="en-IN" sz="1400" dirty="0">
                          <a:latin typeface="Times New Roman" panose="02020603050405020304" pitchFamily="18" charset="0"/>
                          <a:cs typeface="Times New Roman" panose="02020603050405020304" pitchFamily="18" charset="0"/>
                        </a:rPr>
                        <a:t>ACTUAL OUTPUT</a:t>
                      </a:r>
                    </a:p>
                  </a:txBody>
                  <a:tcPr/>
                </a:tc>
                <a:tc>
                  <a:txBody>
                    <a:bodyPr/>
                    <a:lstStyle/>
                    <a:p>
                      <a:r>
                        <a:rPr lang="en-IN" sz="1400" dirty="0">
                          <a:latin typeface="Times New Roman" panose="02020603050405020304" pitchFamily="18" charset="0"/>
                          <a:cs typeface="Times New Roman" panose="02020603050405020304" pitchFamily="18" charset="0"/>
                        </a:rPr>
                        <a:t>TEST RESULT</a:t>
                      </a:r>
                    </a:p>
                  </a:txBody>
                  <a:tcPr/>
                </a:tc>
                <a:extLst>
                  <a:ext uri="{0D108BD9-81ED-4DB2-BD59-A6C34878D82A}">
                    <a16:rowId xmlns:a16="http://schemas.microsoft.com/office/drawing/2014/main" val="1849695159"/>
                  </a:ext>
                </a:extLst>
              </a:tr>
              <a:tr h="1154376">
                <a:tc>
                  <a:txBody>
                    <a:bodyPr/>
                    <a:lstStyle/>
                    <a:p>
                      <a:r>
                        <a:rPr lang="en-IN" sz="1400" dirty="0">
                          <a:latin typeface="Times New Roman" panose="02020603050405020304" pitchFamily="18" charset="0"/>
                          <a:cs typeface="Times New Roman" panose="02020603050405020304" pitchFamily="18" charset="0"/>
                        </a:rPr>
                        <a:t>1.</a:t>
                      </a:r>
                    </a:p>
                  </a:txBody>
                  <a:tcPr/>
                </a:tc>
                <a:tc>
                  <a:txBody>
                    <a:bodyPr/>
                    <a:lstStyle/>
                    <a:p>
                      <a:r>
                        <a:rPr lang="en-IN" sz="1400" b="0" dirty="0">
                          <a:latin typeface="Times New Roman" panose="02020603050405020304" pitchFamily="18" charset="0"/>
                          <a:cs typeface="Times New Roman" panose="02020603050405020304" pitchFamily="18" charset="0"/>
                        </a:rPr>
                        <a:t>Enter valid name, email, </a:t>
                      </a:r>
                      <a:r>
                        <a:rPr lang="en-IN" sz="1400" b="0" dirty="0" err="1">
                          <a:latin typeface="Times New Roman" panose="02020603050405020304" pitchFamily="18" charset="0"/>
                          <a:cs typeface="Times New Roman" panose="02020603050405020304" pitchFamily="18" charset="0"/>
                        </a:rPr>
                        <a:t>phno</a:t>
                      </a:r>
                      <a:r>
                        <a:rPr lang="en-IN" sz="1400" b="0" dirty="0">
                          <a:latin typeface="Times New Roman" panose="02020603050405020304" pitchFamily="18" charset="0"/>
                          <a:cs typeface="Times New Roman" panose="02020603050405020304" pitchFamily="18" charset="0"/>
                        </a:rPr>
                        <a:t>, password, confirm password </a:t>
                      </a:r>
                    </a:p>
                  </a:txBody>
                  <a:tcPr/>
                </a:tc>
                <a:tc>
                  <a:txBody>
                    <a:bodyPr/>
                    <a:lstStyle/>
                    <a:p>
                      <a:r>
                        <a:rPr lang="en-IN" sz="1400" dirty="0">
                          <a:latin typeface="Times New Roman" panose="02020603050405020304" pitchFamily="18" charset="0"/>
                          <a:cs typeface="Times New Roman" panose="02020603050405020304" pitchFamily="18" charset="0"/>
                        </a:rPr>
                        <a:t>Name: xxx</a:t>
                      </a:r>
                    </a:p>
                    <a:p>
                      <a:r>
                        <a:rPr lang="en-IN" sz="1400" dirty="0">
                          <a:latin typeface="Times New Roman" panose="02020603050405020304" pitchFamily="18" charset="0"/>
                          <a:cs typeface="Times New Roman" panose="02020603050405020304" pitchFamily="18" charset="0"/>
                        </a:rPr>
                        <a:t>Email: xxx@gmail.com</a:t>
                      </a:r>
                    </a:p>
                    <a:p>
                      <a:r>
                        <a:rPr lang="en-IN" sz="1400" dirty="0">
                          <a:latin typeface="Times New Roman" panose="02020603050405020304" pitchFamily="18" charset="0"/>
                          <a:cs typeface="Times New Roman" panose="02020603050405020304" pitchFamily="18" charset="0"/>
                        </a:rPr>
                        <a:t>Phno:9423539453</a:t>
                      </a:r>
                    </a:p>
                    <a:p>
                      <a:r>
                        <a:rPr lang="en-IN" sz="1400" dirty="0">
                          <a:latin typeface="Times New Roman" panose="02020603050405020304" pitchFamily="18" charset="0"/>
                          <a:cs typeface="Times New Roman" panose="02020603050405020304" pitchFamily="18" charset="0"/>
                        </a:rPr>
                        <a:t>Password:***</a:t>
                      </a:r>
                    </a:p>
                    <a:p>
                      <a:r>
                        <a:rPr lang="en-IN" sz="1400" dirty="0">
                          <a:latin typeface="Times New Roman" panose="02020603050405020304" pitchFamily="18" charset="0"/>
                          <a:cs typeface="Times New Roman" panose="02020603050405020304" pitchFamily="18" charset="0"/>
                        </a:rPr>
                        <a:t>Confirm password:***</a:t>
                      </a:r>
                    </a:p>
                  </a:txBody>
                  <a:tcPr/>
                </a:tc>
                <a:tc>
                  <a:txBody>
                    <a:bodyPr/>
                    <a:lstStyle/>
                    <a:p>
                      <a:r>
                        <a:rPr lang="en-IN" sz="1400" dirty="0">
                          <a:latin typeface="Times New Roman" panose="02020603050405020304" pitchFamily="18" charset="0"/>
                          <a:cs typeface="Times New Roman" panose="02020603050405020304" pitchFamily="18" charset="0"/>
                        </a:rPr>
                        <a:t>xxx</a:t>
                      </a:r>
                    </a:p>
                    <a:p>
                      <a:r>
                        <a:rPr lang="en-IN" sz="1400" dirty="0">
                          <a:latin typeface="Times New Roman" panose="02020603050405020304" pitchFamily="18" charset="0"/>
                          <a:cs typeface="Times New Roman" panose="02020603050405020304" pitchFamily="18" charset="0"/>
                        </a:rPr>
                        <a:t>xxx@gmail.com</a:t>
                      </a:r>
                    </a:p>
                    <a:p>
                      <a:r>
                        <a:rPr lang="en-IN" sz="1400" dirty="0">
                          <a:latin typeface="Times New Roman" panose="02020603050405020304" pitchFamily="18" charset="0"/>
                          <a:cs typeface="Times New Roman" panose="02020603050405020304" pitchFamily="18" charset="0"/>
                        </a:rPr>
                        <a:t>9423539453</a:t>
                      </a:r>
                    </a:p>
                    <a:p>
                      <a:r>
                        <a:rPr lang="en-IN" sz="1400" dirty="0">
                          <a:latin typeface="Times New Roman" panose="02020603050405020304" pitchFamily="18" charset="0"/>
                          <a:cs typeface="Times New Roman" panose="02020603050405020304" pitchFamily="18" charset="0"/>
                        </a:rPr>
                        <a:t>***</a:t>
                      </a:r>
                    </a:p>
                    <a:p>
                      <a:r>
                        <a:rPr lang="en-IN" sz="1400" dirty="0">
                          <a:latin typeface="Times New Roman" panose="02020603050405020304" pitchFamily="18" charset="0"/>
                          <a:cs typeface="Times New Roman" panose="02020603050405020304" pitchFamily="18" charset="0"/>
                        </a:rPr>
                        <a:t>***</a:t>
                      </a:r>
                    </a:p>
                  </a:txBody>
                  <a:tcPr/>
                </a:tc>
                <a:tc>
                  <a:txBody>
                    <a:bodyPr/>
                    <a:lstStyle/>
                    <a:p>
                      <a:r>
                        <a:rPr lang="en-IN" sz="1400" dirty="0">
                          <a:latin typeface="Times New Roman" panose="02020603050405020304" pitchFamily="18" charset="0"/>
                          <a:cs typeface="Times New Roman" panose="02020603050405020304" pitchFamily="18" charset="0"/>
                        </a:rPr>
                        <a:t>xxx</a:t>
                      </a:r>
                    </a:p>
                    <a:p>
                      <a:r>
                        <a:rPr lang="en-IN" sz="1400" dirty="0">
                          <a:latin typeface="Times New Roman" panose="02020603050405020304" pitchFamily="18" charset="0"/>
                          <a:cs typeface="Times New Roman" panose="02020603050405020304" pitchFamily="18" charset="0"/>
                        </a:rPr>
                        <a:t>xxx@gmail.com</a:t>
                      </a:r>
                    </a:p>
                    <a:p>
                      <a:r>
                        <a:rPr lang="en-IN" sz="1400" dirty="0">
                          <a:latin typeface="Times New Roman" panose="02020603050405020304" pitchFamily="18" charset="0"/>
                          <a:cs typeface="Times New Roman" panose="02020603050405020304" pitchFamily="18" charset="0"/>
                        </a:rPr>
                        <a:t>9423539453</a:t>
                      </a:r>
                    </a:p>
                    <a:p>
                      <a:r>
                        <a:rPr lang="en-IN" sz="1400" dirty="0">
                          <a:latin typeface="Times New Roman" panose="02020603050405020304" pitchFamily="18" charset="0"/>
                          <a:cs typeface="Times New Roman" panose="02020603050405020304" pitchFamily="18" charset="0"/>
                        </a:rPr>
                        <a:t>***</a:t>
                      </a:r>
                    </a:p>
                    <a:p>
                      <a:r>
                        <a:rPr lang="en-IN" sz="1400" dirty="0">
                          <a:latin typeface="Times New Roman" panose="02020603050405020304" pitchFamily="18" charset="0"/>
                          <a:cs typeface="Times New Roman" panose="02020603050405020304" pitchFamily="18" charset="0"/>
                        </a:rPr>
                        <a:t>***</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102654343"/>
                  </a:ext>
                </a:extLst>
              </a:tr>
              <a:tr h="555815">
                <a:tc>
                  <a:txBody>
                    <a:bodyPr/>
                    <a:lstStyle/>
                    <a:p>
                      <a:r>
                        <a:rPr lang="en-IN" sz="1400" dirty="0">
                          <a:latin typeface="Times New Roman" panose="02020603050405020304" pitchFamily="18" charset="0"/>
                          <a:cs typeface="Times New Roman" panose="02020603050405020304" pitchFamily="18" charset="0"/>
                        </a:rPr>
                        <a:t>2.</a:t>
                      </a:r>
                    </a:p>
                  </a:txBody>
                  <a:tcPr/>
                </a:tc>
                <a:tc>
                  <a:txBody>
                    <a:bodyPr/>
                    <a:lstStyle/>
                    <a:p>
                      <a:r>
                        <a:rPr lang="en-IN" sz="1400" b="0" dirty="0">
                          <a:latin typeface="Times New Roman" panose="02020603050405020304" pitchFamily="18" charset="0"/>
                          <a:cs typeface="Times New Roman" panose="02020603050405020304" pitchFamily="18" charset="0"/>
                        </a:rPr>
                        <a:t>Enter valid email and password</a:t>
                      </a:r>
                    </a:p>
                  </a:txBody>
                  <a:tcPr/>
                </a:tc>
                <a:tc>
                  <a:txBody>
                    <a:bodyPr/>
                    <a:lstStyle/>
                    <a:p>
                      <a:r>
                        <a:rPr lang="en-IN" sz="1400" dirty="0">
                          <a:latin typeface="Times New Roman" panose="02020603050405020304" pitchFamily="18" charset="0"/>
                          <a:cs typeface="Times New Roman" panose="02020603050405020304" pitchFamily="18" charset="0"/>
                        </a:rPr>
                        <a:t>Email: </a:t>
                      </a:r>
                      <a:r>
                        <a:rPr lang="en-IN" sz="1400" dirty="0">
                          <a:latin typeface="Times New Roman" panose="02020603050405020304" pitchFamily="18" charset="0"/>
                          <a:cs typeface="Times New Roman" panose="02020603050405020304" pitchFamily="18" charset="0"/>
                          <a:hlinkClick r:id="rId2"/>
                        </a:rPr>
                        <a:t>xxx@gmail.com</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Password: ***</a:t>
                      </a:r>
                    </a:p>
                  </a:txBody>
                  <a:tcPr/>
                </a:tc>
                <a:tc>
                  <a:txBody>
                    <a:bodyPr/>
                    <a:lstStyle/>
                    <a:p>
                      <a:r>
                        <a:rPr lang="en-IN" sz="1400" dirty="0">
                          <a:latin typeface="Times New Roman" panose="02020603050405020304" pitchFamily="18" charset="0"/>
                          <a:cs typeface="Times New Roman" panose="02020603050405020304" pitchFamily="18" charset="0"/>
                          <a:hlinkClick r:id="rId2"/>
                        </a:rPr>
                        <a:t>xxx@gmail.com</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a:t>
                      </a:r>
                    </a:p>
                  </a:txBody>
                  <a:tcPr/>
                </a:tc>
                <a:tc>
                  <a:txBody>
                    <a:bodyPr/>
                    <a:lstStyle/>
                    <a:p>
                      <a:r>
                        <a:rPr lang="en-IN" sz="1400" dirty="0">
                          <a:latin typeface="Times New Roman" panose="02020603050405020304" pitchFamily="18" charset="0"/>
                          <a:cs typeface="Times New Roman" panose="02020603050405020304" pitchFamily="18" charset="0"/>
                          <a:hlinkClick r:id="rId2"/>
                        </a:rPr>
                        <a:t>xxx@gmail.com</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1258194369"/>
                  </a:ext>
                </a:extLst>
              </a:tr>
              <a:tr h="729080">
                <a:tc>
                  <a:txBody>
                    <a:bodyPr/>
                    <a:lstStyle/>
                    <a:p>
                      <a:r>
                        <a:rPr lang="en-IN" sz="1400" dirty="0">
                          <a:latin typeface="Times New Roman" panose="02020603050405020304" pitchFamily="18" charset="0"/>
                          <a:cs typeface="Times New Roman" panose="02020603050405020304" pitchFamily="18" charset="0"/>
                        </a:rPr>
                        <a:t>3.</a:t>
                      </a:r>
                    </a:p>
                  </a:txBody>
                  <a:tcPr/>
                </a:tc>
                <a:tc>
                  <a:txBody>
                    <a:bodyPr/>
                    <a:lstStyle/>
                    <a:p>
                      <a:r>
                        <a:rPr lang="en-IN" sz="1400" b="0" dirty="0">
                          <a:latin typeface="Times New Roman" panose="02020603050405020304" pitchFamily="18" charset="0"/>
                          <a:cs typeface="Times New Roman" panose="02020603050405020304" pitchFamily="18" charset="0"/>
                        </a:rPr>
                        <a:t>Compare email and password with registered field</a:t>
                      </a:r>
                    </a:p>
                  </a:txBody>
                  <a:tcPr/>
                </a:tc>
                <a:tc>
                  <a:txBody>
                    <a:bodyPr/>
                    <a:lstStyle/>
                    <a:p>
                      <a:r>
                        <a:rPr lang="en-IN" sz="1400" dirty="0">
                          <a:latin typeface="Times New Roman" panose="02020603050405020304" pitchFamily="18" charset="0"/>
                          <a:cs typeface="Times New Roman" panose="02020603050405020304" pitchFamily="18" charset="0"/>
                        </a:rPr>
                        <a:t>Email: </a:t>
                      </a:r>
                      <a:r>
                        <a:rPr lang="en-IN" sz="1400" dirty="0">
                          <a:latin typeface="Times New Roman" panose="02020603050405020304" pitchFamily="18" charset="0"/>
                          <a:cs typeface="Times New Roman" panose="02020603050405020304" pitchFamily="18" charset="0"/>
                          <a:hlinkClick r:id="rId2"/>
                        </a:rPr>
                        <a:t>xxx@gmail.com</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Password: ***</a:t>
                      </a:r>
                    </a:p>
                  </a:txBody>
                  <a:tcPr/>
                </a:tc>
                <a:tc>
                  <a:txBody>
                    <a:bodyPr/>
                    <a:lstStyle/>
                    <a:p>
                      <a:r>
                        <a:rPr lang="en-IN" sz="1400" dirty="0">
                          <a:latin typeface="Times New Roman" panose="02020603050405020304" pitchFamily="18" charset="0"/>
                          <a:cs typeface="Times New Roman" panose="02020603050405020304" pitchFamily="18" charset="0"/>
                        </a:rPr>
                        <a:t>Owner Page</a:t>
                      </a:r>
                    </a:p>
                  </a:txBody>
                  <a:tcPr/>
                </a:tc>
                <a:tc>
                  <a:txBody>
                    <a:bodyPr/>
                    <a:lstStyle/>
                    <a:p>
                      <a:r>
                        <a:rPr lang="en-IN" sz="1400" dirty="0">
                          <a:latin typeface="Times New Roman" panose="02020603050405020304" pitchFamily="18" charset="0"/>
                          <a:cs typeface="Times New Roman" panose="02020603050405020304" pitchFamily="18" charset="0"/>
                        </a:rPr>
                        <a:t>Owner Page</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3997355928"/>
                  </a:ext>
                </a:extLst>
              </a:tr>
            </a:tbl>
          </a:graphicData>
        </a:graphic>
      </p:graphicFrame>
      <p:graphicFrame>
        <p:nvGraphicFramePr>
          <p:cNvPr id="4" name="Table 4">
            <a:extLst>
              <a:ext uri="{FF2B5EF4-FFF2-40B4-BE49-F238E27FC236}">
                <a16:creationId xmlns:a16="http://schemas.microsoft.com/office/drawing/2014/main" id="{59556E16-743A-47A9-98C5-4CAFADAB6015}"/>
              </a:ext>
            </a:extLst>
          </p:cNvPr>
          <p:cNvGraphicFramePr>
            <a:graphicFrameLocks noGrp="1"/>
          </p:cNvGraphicFramePr>
          <p:nvPr>
            <p:extLst>
              <p:ext uri="{D42A27DB-BD31-4B8C-83A1-F6EECF244321}">
                <p14:modId xmlns:p14="http://schemas.microsoft.com/office/powerpoint/2010/main" val="1597872568"/>
              </p:ext>
            </p:extLst>
          </p:nvPr>
        </p:nvGraphicFramePr>
        <p:xfrm>
          <a:off x="419904" y="4437112"/>
          <a:ext cx="8208912" cy="2194560"/>
        </p:xfrm>
        <a:graphic>
          <a:graphicData uri="http://schemas.openxmlformats.org/drawingml/2006/table">
            <a:tbl>
              <a:tblPr firstRow="1" bandRow="1">
                <a:tableStyleId>{5C22544A-7EE6-4342-B048-85BDC9FD1C3A}</a:tableStyleId>
              </a:tblPr>
              <a:tblGrid>
                <a:gridCol w="432048">
                  <a:extLst>
                    <a:ext uri="{9D8B030D-6E8A-4147-A177-3AD203B41FA5}">
                      <a16:colId xmlns:a16="http://schemas.microsoft.com/office/drawing/2014/main" val="3203498484"/>
                    </a:ext>
                  </a:extLst>
                </a:gridCol>
                <a:gridCol w="1584176">
                  <a:extLst>
                    <a:ext uri="{9D8B030D-6E8A-4147-A177-3AD203B41FA5}">
                      <a16:colId xmlns:a16="http://schemas.microsoft.com/office/drawing/2014/main" val="105429184"/>
                    </a:ext>
                  </a:extLst>
                </a:gridCol>
                <a:gridCol w="2016224">
                  <a:extLst>
                    <a:ext uri="{9D8B030D-6E8A-4147-A177-3AD203B41FA5}">
                      <a16:colId xmlns:a16="http://schemas.microsoft.com/office/drawing/2014/main" val="2016863990"/>
                    </a:ext>
                  </a:extLst>
                </a:gridCol>
                <a:gridCol w="1512168">
                  <a:extLst>
                    <a:ext uri="{9D8B030D-6E8A-4147-A177-3AD203B41FA5}">
                      <a16:colId xmlns:a16="http://schemas.microsoft.com/office/drawing/2014/main" val="3816352615"/>
                    </a:ext>
                  </a:extLst>
                </a:gridCol>
                <a:gridCol w="1512168">
                  <a:extLst>
                    <a:ext uri="{9D8B030D-6E8A-4147-A177-3AD203B41FA5}">
                      <a16:colId xmlns:a16="http://schemas.microsoft.com/office/drawing/2014/main" val="107039536"/>
                    </a:ext>
                  </a:extLst>
                </a:gridCol>
                <a:gridCol w="1152128">
                  <a:extLst>
                    <a:ext uri="{9D8B030D-6E8A-4147-A177-3AD203B41FA5}">
                      <a16:colId xmlns:a16="http://schemas.microsoft.com/office/drawing/2014/main" val="2980577036"/>
                    </a:ext>
                  </a:extLst>
                </a:gridCol>
              </a:tblGrid>
              <a:tr h="648072">
                <a:tc>
                  <a:txBody>
                    <a:bodyPr/>
                    <a:lstStyle/>
                    <a:p>
                      <a:r>
                        <a:rPr lang="en-IN" sz="1400" dirty="0">
                          <a:latin typeface="Times New Roman" panose="02020603050405020304" pitchFamily="18" charset="0"/>
                          <a:cs typeface="Times New Roman" panose="02020603050405020304" pitchFamily="18" charset="0"/>
                        </a:rPr>
                        <a:t>S.NO</a:t>
                      </a:r>
                    </a:p>
                  </a:txBody>
                  <a:tcPr/>
                </a:tc>
                <a:tc>
                  <a:txBody>
                    <a:bodyPr/>
                    <a:lstStyle/>
                    <a:p>
                      <a:r>
                        <a:rPr lang="en-IN" sz="1400" dirty="0">
                          <a:latin typeface="Times New Roman" panose="02020603050405020304" pitchFamily="18" charset="0"/>
                          <a:cs typeface="Times New Roman" panose="02020603050405020304" pitchFamily="18" charset="0"/>
                        </a:rPr>
                        <a:t>ACTION</a:t>
                      </a:r>
                    </a:p>
                  </a:txBody>
                  <a:tcPr/>
                </a:tc>
                <a:tc>
                  <a:txBody>
                    <a:bodyPr/>
                    <a:lstStyle/>
                    <a:p>
                      <a:r>
                        <a:rPr lang="en-IN" sz="1400" dirty="0">
                          <a:latin typeface="Times New Roman" panose="02020603050405020304" pitchFamily="18" charset="0"/>
                          <a:cs typeface="Times New Roman" panose="02020603050405020304" pitchFamily="18" charset="0"/>
                        </a:rPr>
                        <a:t>INPUT</a:t>
                      </a:r>
                    </a:p>
                  </a:txBody>
                  <a:tcPr/>
                </a:tc>
                <a:tc>
                  <a:txBody>
                    <a:bodyPr/>
                    <a:lstStyle/>
                    <a:p>
                      <a:r>
                        <a:rPr lang="en-IN" sz="1400" dirty="0">
                          <a:latin typeface="Times New Roman" panose="02020603050405020304" pitchFamily="18" charset="0"/>
                          <a:cs typeface="Times New Roman" panose="02020603050405020304" pitchFamily="18" charset="0"/>
                        </a:rPr>
                        <a:t>EXPECTED OUTPUT</a:t>
                      </a:r>
                    </a:p>
                  </a:txBody>
                  <a:tcPr/>
                </a:tc>
                <a:tc>
                  <a:txBody>
                    <a:bodyPr/>
                    <a:lstStyle/>
                    <a:p>
                      <a:r>
                        <a:rPr lang="en-IN" sz="1400" dirty="0">
                          <a:latin typeface="Times New Roman" panose="02020603050405020304" pitchFamily="18" charset="0"/>
                          <a:cs typeface="Times New Roman" panose="02020603050405020304" pitchFamily="18" charset="0"/>
                        </a:rPr>
                        <a:t>ACTUAL OUTPUT</a:t>
                      </a:r>
                    </a:p>
                  </a:txBody>
                  <a:tcPr/>
                </a:tc>
                <a:tc>
                  <a:txBody>
                    <a:bodyPr/>
                    <a:lstStyle/>
                    <a:p>
                      <a:r>
                        <a:rPr lang="en-IN" sz="1400" dirty="0">
                          <a:latin typeface="Times New Roman" panose="02020603050405020304" pitchFamily="18" charset="0"/>
                          <a:cs typeface="Times New Roman" panose="02020603050405020304" pitchFamily="18" charset="0"/>
                        </a:rPr>
                        <a:t>TEST RESULT</a:t>
                      </a:r>
                    </a:p>
                  </a:txBody>
                  <a:tcPr/>
                </a:tc>
                <a:extLst>
                  <a:ext uri="{0D108BD9-81ED-4DB2-BD59-A6C34878D82A}">
                    <a16:rowId xmlns:a16="http://schemas.microsoft.com/office/drawing/2014/main" val="2947320243"/>
                  </a:ext>
                </a:extLst>
              </a:tr>
              <a:tr h="648072">
                <a:tc>
                  <a:txBody>
                    <a:bodyPr/>
                    <a:lstStyle/>
                    <a:p>
                      <a:r>
                        <a:rPr lang="en-IN" sz="1400" dirty="0">
                          <a:latin typeface="Times New Roman" panose="02020603050405020304" pitchFamily="18" charset="0"/>
                          <a:cs typeface="Times New Roman" panose="02020603050405020304" pitchFamily="18" charset="0"/>
                        </a:rPr>
                        <a:t>1.</a:t>
                      </a:r>
                    </a:p>
                  </a:txBody>
                  <a:tcPr/>
                </a:tc>
                <a:tc>
                  <a:txBody>
                    <a:bodyPr/>
                    <a:lstStyle/>
                    <a:p>
                      <a:r>
                        <a:rPr lang="en-IN" sz="1400" dirty="0">
                          <a:latin typeface="Times New Roman" panose="02020603050405020304" pitchFamily="18" charset="0"/>
                          <a:cs typeface="Times New Roman" panose="02020603050405020304" pitchFamily="18" charset="0"/>
                        </a:rPr>
                        <a:t>Enter valid username and password</a:t>
                      </a:r>
                    </a:p>
                  </a:txBody>
                  <a:tcPr/>
                </a:tc>
                <a:tc>
                  <a:txBody>
                    <a:bodyPr/>
                    <a:lstStyle/>
                    <a:p>
                      <a:r>
                        <a:rPr lang="en-IN" sz="1400" dirty="0">
                          <a:latin typeface="Times New Roman" panose="02020603050405020304" pitchFamily="18" charset="0"/>
                          <a:cs typeface="Times New Roman" panose="02020603050405020304" pitchFamily="18" charset="0"/>
                        </a:rPr>
                        <a:t>Username: Service</a:t>
                      </a:r>
                    </a:p>
                    <a:p>
                      <a:r>
                        <a:rPr lang="en-IN" sz="1400" dirty="0">
                          <a:latin typeface="Times New Roman" panose="02020603050405020304" pitchFamily="18" charset="0"/>
                          <a:cs typeface="Times New Roman" panose="02020603050405020304" pitchFamily="18" charset="0"/>
                        </a:rPr>
                        <a:t>Password: ***</a:t>
                      </a:r>
                    </a:p>
                  </a:txBody>
                  <a:tcPr/>
                </a:tc>
                <a:tc>
                  <a:txBody>
                    <a:bodyPr/>
                    <a:lstStyle/>
                    <a:p>
                      <a:r>
                        <a:rPr lang="en-IN" sz="1400" dirty="0">
                          <a:latin typeface="Times New Roman" panose="02020603050405020304" pitchFamily="18" charset="0"/>
                          <a:cs typeface="Times New Roman" panose="02020603050405020304" pitchFamily="18" charset="0"/>
                        </a:rPr>
                        <a:t>Service</a:t>
                      </a:r>
                    </a:p>
                    <a:p>
                      <a:r>
                        <a:rPr lang="en-IN" sz="1400" dirty="0">
                          <a:latin typeface="Times New Roman" panose="02020603050405020304" pitchFamily="18" charset="0"/>
                          <a:cs typeface="Times New Roman" panose="02020603050405020304" pitchFamily="18" charset="0"/>
                        </a:rPr>
                        <a:t>***</a:t>
                      </a:r>
                    </a:p>
                  </a:txBody>
                  <a:tcPr/>
                </a:tc>
                <a:tc>
                  <a:txBody>
                    <a:bodyPr/>
                    <a:lstStyle/>
                    <a:p>
                      <a:r>
                        <a:rPr lang="en-IN" sz="1400" dirty="0">
                          <a:latin typeface="Times New Roman" panose="02020603050405020304" pitchFamily="18" charset="0"/>
                          <a:cs typeface="Times New Roman" panose="02020603050405020304" pitchFamily="18" charset="0"/>
                        </a:rPr>
                        <a:t>Service </a:t>
                      </a:r>
                    </a:p>
                    <a:p>
                      <a:r>
                        <a:rPr lang="en-IN" sz="1400" dirty="0">
                          <a:latin typeface="Times New Roman" panose="02020603050405020304" pitchFamily="18" charset="0"/>
                          <a:cs typeface="Times New Roman" panose="02020603050405020304" pitchFamily="18" charset="0"/>
                        </a:rPr>
                        <a:t>***</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889867113"/>
                  </a:ext>
                </a:extLst>
              </a:tr>
              <a:tr h="648072">
                <a:tc>
                  <a:txBody>
                    <a:bodyPr/>
                    <a:lstStyle/>
                    <a:p>
                      <a:r>
                        <a:rPr lang="en-IN" sz="1400" dirty="0">
                          <a:latin typeface="Times New Roman" panose="02020603050405020304" pitchFamily="18" charset="0"/>
                          <a:cs typeface="Times New Roman" panose="02020603050405020304" pitchFamily="18" charset="0"/>
                        </a:rPr>
                        <a:t>2.</a:t>
                      </a:r>
                    </a:p>
                  </a:txBody>
                  <a:tcPr/>
                </a:tc>
                <a:tc>
                  <a:txBody>
                    <a:bodyPr/>
                    <a:lstStyle/>
                    <a:p>
                      <a:r>
                        <a:rPr lang="en-IN" sz="1400" dirty="0">
                          <a:latin typeface="Times New Roman" panose="02020603050405020304" pitchFamily="18" charset="0"/>
                          <a:cs typeface="Times New Roman" panose="02020603050405020304" pitchFamily="18" charset="0"/>
                        </a:rPr>
                        <a:t>Compare username and password with registered field</a:t>
                      </a:r>
                    </a:p>
                  </a:txBody>
                  <a:tcPr/>
                </a:tc>
                <a:tc>
                  <a:txBody>
                    <a:bodyPr/>
                    <a:lstStyle/>
                    <a:p>
                      <a:r>
                        <a:rPr lang="en-IN" sz="1400" dirty="0">
                          <a:latin typeface="Times New Roman" panose="02020603050405020304" pitchFamily="18" charset="0"/>
                          <a:cs typeface="Times New Roman" panose="02020603050405020304" pitchFamily="18" charset="0"/>
                        </a:rPr>
                        <a:t>Username: Service</a:t>
                      </a:r>
                    </a:p>
                    <a:p>
                      <a:r>
                        <a:rPr lang="en-IN" sz="1400" dirty="0">
                          <a:latin typeface="Times New Roman" panose="02020603050405020304" pitchFamily="18" charset="0"/>
                          <a:cs typeface="Times New Roman" panose="02020603050405020304" pitchFamily="18" charset="0"/>
                        </a:rPr>
                        <a:t>Password: ***</a:t>
                      </a:r>
                    </a:p>
                  </a:txBody>
                  <a:tcPr/>
                </a:tc>
                <a:tc>
                  <a:txBody>
                    <a:bodyPr/>
                    <a:lstStyle/>
                    <a:p>
                      <a:r>
                        <a:rPr lang="en-IN" sz="1400" dirty="0">
                          <a:latin typeface="Times New Roman" panose="02020603050405020304" pitchFamily="18" charset="0"/>
                          <a:cs typeface="Times New Roman" panose="02020603050405020304" pitchFamily="18" charset="0"/>
                        </a:rPr>
                        <a:t>Service Provider Page</a:t>
                      </a:r>
                    </a:p>
                  </a:txBody>
                  <a:tcPr/>
                </a:tc>
                <a:tc>
                  <a:txBody>
                    <a:bodyPr/>
                    <a:lstStyle/>
                    <a:p>
                      <a:r>
                        <a:rPr lang="en-IN" sz="1400" dirty="0">
                          <a:latin typeface="Times New Roman" panose="02020603050405020304" pitchFamily="18" charset="0"/>
                          <a:cs typeface="Times New Roman" panose="02020603050405020304" pitchFamily="18" charset="0"/>
                        </a:rPr>
                        <a:t>Service Provider Page</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2516465019"/>
                  </a:ext>
                </a:extLst>
              </a:tr>
            </a:tbl>
          </a:graphicData>
        </a:graphic>
      </p:graphicFrame>
      <p:sp>
        <p:nvSpPr>
          <p:cNvPr id="5" name="TextBox 4"/>
          <p:cNvSpPr txBox="1"/>
          <p:nvPr/>
        </p:nvSpPr>
        <p:spPr>
          <a:xfrm>
            <a:off x="1619672" y="476672"/>
            <a:ext cx="5976664" cy="369332"/>
          </a:xfrm>
          <a:prstGeom prst="rect">
            <a:avLst/>
          </a:prstGeom>
          <a:noFill/>
        </p:spPr>
        <p:txBody>
          <a:bodyPr wrap="square" rtlCol="0">
            <a:spAutoFit/>
          </a:bodyPr>
          <a:lstStyle/>
          <a:p>
            <a:r>
              <a:rPr lang="en-IN" dirty="0" smtClean="0"/>
              <a:t>        </a:t>
            </a:r>
            <a:r>
              <a:rPr lang="en-IN" b="1" dirty="0" smtClean="0"/>
              <a:t>Testing and </a:t>
            </a:r>
            <a:r>
              <a:rPr lang="en-IN" b="1" dirty="0"/>
              <a:t>P</a:t>
            </a:r>
            <a:r>
              <a:rPr lang="en-IN" b="1" dirty="0" smtClean="0"/>
              <a:t>erformance Evaluation</a:t>
            </a:r>
            <a:endParaRPr lang="en-IN" b="1" dirty="0"/>
          </a:p>
        </p:txBody>
      </p:sp>
    </p:spTree>
    <p:extLst>
      <p:ext uri="{BB962C8B-B14F-4D97-AF65-F5344CB8AC3E}">
        <p14:creationId xmlns:p14="http://schemas.microsoft.com/office/powerpoint/2010/main" val="3032943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1000108"/>
            <a:ext cx="8115328" cy="5247590"/>
          </a:xfrm>
          <a:prstGeom prst="rect">
            <a:avLst/>
          </a:prstGeom>
        </p:spPr>
        <p:txBody>
          <a:bodyPr wrap="square">
            <a:spAutoFit/>
          </a:bodyPr>
          <a:lstStyle/>
          <a:p>
            <a:pPr algn="just"/>
            <a:r>
              <a:rPr lang="en-US" sz="2200" dirty="0">
                <a:latin typeface="Times New Roman" panose="02020603050405020304" pitchFamily="18" charset="0"/>
                <a:cs typeface="Times New Roman" pitchFamily="18" charset="0"/>
              </a:rPr>
              <a:t>In network computing era, network storage services achieve widespread adoption, security and performance issues are becoming primary concerns, affecting the scalability of storage </a:t>
            </a:r>
            <a:r>
              <a:rPr lang="en-US" sz="2200" dirty="0" err="1" smtClean="0">
                <a:latin typeface="Times New Roman" pitchFamily="18" charset="0"/>
                <a:cs typeface="Times New Roman" pitchFamily="18" charset="0"/>
              </a:rPr>
              <a:t>systems.Most</a:t>
            </a:r>
            <a:r>
              <a:rPr lang="en-US" sz="2200" dirty="0" smtClean="0">
                <a:latin typeface="Times New Roman" pitchFamily="18" charset="0"/>
                <a:cs typeface="Times New Roman" pitchFamily="18" charset="0"/>
              </a:rPr>
              <a:t> </a:t>
            </a:r>
            <a:r>
              <a:rPr lang="en-US" sz="2200" dirty="0">
                <a:latin typeface="Times New Roman" pitchFamily="18" charset="0"/>
                <a:cs typeface="Times New Roman" pitchFamily="18" charset="0"/>
              </a:rPr>
              <a:t>of the cloud users purchase cloud storage as "pay as you go" according to their data volume</a:t>
            </a:r>
            <a:r>
              <a:rPr lang="en-US" sz="2200" dirty="0" smtClean="0">
                <a:latin typeface="Times New Roman" pitchFamily="18" charset="0"/>
                <a:cs typeface="Times New Roman" pitchFamily="18" charset="0"/>
              </a:rPr>
              <a:t>. In </a:t>
            </a:r>
            <a:r>
              <a:rPr lang="en-US" sz="2200" dirty="0">
                <a:latin typeface="Times New Roman" pitchFamily="18" charset="0"/>
                <a:cs typeface="Times New Roman" pitchFamily="18" charset="0"/>
              </a:rPr>
              <a:t>order to reduce the wastage of these cloud storage </a:t>
            </a:r>
            <a:r>
              <a:rPr lang="en-US" sz="2200" dirty="0" smtClean="0">
                <a:latin typeface="Times New Roman" pitchFamily="18" charset="0"/>
                <a:cs typeface="Times New Roman" pitchFamily="18" charset="0"/>
              </a:rPr>
              <a:t>resources </a:t>
            </a:r>
            <a:r>
              <a:rPr lang="en-US" sz="2200" dirty="0">
                <a:latin typeface="Times New Roman" pitchFamily="18" charset="0"/>
                <a:cs typeface="Times New Roman" pitchFamily="18" charset="0"/>
              </a:rPr>
              <a:t>and to perform uprightness check for data, we propose </a:t>
            </a:r>
            <a:r>
              <a:rPr lang="en-US" sz="2200" dirty="0" err="1">
                <a:latin typeface="Times New Roman" pitchFamily="18" charset="0"/>
                <a:cs typeface="Times New Roman" pitchFamily="18" charset="0"/>
              </a:rPr>
              <a:t>blockchain</a:t>
            </a:r>
            <a:r>
              <a:rPr lang="en-US" sz="2200" dirty="0">
                <a:latin typeface="Times New Roman" pitchFamily="18" charset="0"/>
                <a:cs typeface="Times New Roman" pitchFamily="18" charset="0"/>
              </a:rPr>
              <a:t>-based </a:t>
            </a:r>
            <a:r>
              <a:rPr lang="en-US" sz="2200" dirty="0" err="1">
                <a:latin typeface="Times New Roman" pitchFamily="18" charset="0"/>
                <a:cs typeface="Times New Roman" pitchFamily="18" charset="0"/>
              </a:rPr>
              <a:t>deduplicatable</a:t>
            </a:r>
            <a:r>
              <a:rPr lang="en-US" sz="2200" dirty="0">
                <a:latin typeface="Times New Roman" pitchFamily="18" charset="0"/>
                <a:cs typeface="Times New Roman" pitchFamily="18" charset="0"/>
              </a:rPr>
              <a:t> data auditing </a:t>
            </a:r>
            <a:r>
              <a:rPr lang="en-US" sz="2200" dirty="0" smtClean="0">
                <a:latin typeface="Times New Roman" pitchFamily="18" charset="0"/>
                <a:cs typeface="Times New Roman" pitchFamily="18" charset="0"/>
              </a:rPr>
              <a:t>mechanism. The </a:t>
            </a:r>
            <a:r>
              <a:rPr lang="en-US" sz="2200" dirty="0">
                <a:latin typeface="Times New Roman" pitchFamily="18" charset="0"/>
                <a:cs typeface="Times New Roman" pitchFamily="18" charset="0"/>
              </a:rPr>
              <a:t>cloud service provider(CSP) does not allow the owner to upload the duplicate files but later to the authentication of the </a:t>
            </a:r>
            <a:r>
              <a:rPr lang="en-US" sz="2200" dirty="0" smtClean="0">
                <a:latin typeface="Times New Roman" pitchFamily="18" charset="0"/>
                <a:cs typeface="Times New Roman" pitchFamily="18" charset="0"/>
              </a:rPr>
              <a:t>owner, CSP </a:t>
            </a:r>
            <a:r>
              <a:rPr lang="en-US" sz="2200" dirty="0">
                <a:latin typeface="Times New Roman" pitchFamily="18" charset="0"/>
                <a:cs typeface="Times New Roman" pitchFamily="18" charset="0"/>
              </a:rPr>
              <a:t>can allow owner to make the </a:t>
            </a:r>
            <a:r>
              <a:rPr lang="en-US" sz="2200" dirty="0" err="1">
                <a:latin typeface="Times New Roman" pitchFamily="18" charset="0"/>
                <a:cs typeface="Times New Roman" pitchFamily="18" charset="0"/>
              </a:rPr>
              <a:t>updation</a:t>
            </a:r>
            <a:r>
              <a:rPr lang="en-US" sz="2200" dirty="0">
                <a:latin typeface="Times New Roman" pitchFamily="18" charset="0"/>
                <a:cs typeface="Times New Roman" pitchFamily="18" charset="0"/>
              </a:rPr>
              <a:t> of files that uploaded in cloud to avoid storage waste</a:t>
            </a:r>
            <a:r>
              <a:rPr lang="en-US" sz="2200" dirty="0" smtClean="0">
                <a:latin typeface="Times New Roman" pitchFamily="18" charset="0"/>
                <a:cs typeface="Times New Roman" pitchFamily="18" charset="0"/>
              </a:rPr>
              <a:t>. To </a:t>
            </a:r>
            <a:r>
              <a:rPr lang="en-US" sz="2200" dirty="0">
                <a:latin typeface="Times New Roman" pitchFamily="18" charset="0"/>
                <a:cs typeface="Times New Roman" pitchFamily="18" charset="0"/>
              </a:rPr>
              <a:t>overcome the security </a:t>
            </a:r>
            <a:r>
              <a:rPr lang="en-US" sz="2200" dirty="0" smtClean="0">
                <a:latin typeface="Times New Roman" pitchFamily="18" charset="0"/>
                <a:cs typeface="Times New Roman" pitchFamily="18" charset="0"/>
              </a:rPr>
              <a:t>issues, the </a:t>
            </a:r>
            <a:r>
              <a:rPr lang="en-US" sz="2200" dirty="0">
                <a:latin typeface="Times New Roman" pitchFamily="18" charset="0"/>
                <a:cs typeface="Times New Roman" pitchFamily="18" charset="0"/>
              </a:rPr>
              <a:t>data outsourcing and auditing processes also verified by the service provider and </a:t>
            </a:r>
            <a:r>
              <a:rPr lang="en-US" sz="2200" dirty="0" err="1">
                <a:latin typeface="Times New Roman" pitchFamily="18" charset="0"/>
                <a:cs typeface="Times New Roman" pitchFamily="18" charset="0"/>
              </a:rPr>
              <a:t>blockchain</a:t>
            </a:r>
            <a:r>
              <a:rPr lang="en-US" sz="2200" dirty="0">
                <a:latin typeface="Times New Roman" pitchFamily="18" charset="0"/>
                <a:cs typeface="Times New Roman" pitchFamily="18" charset="0"/>
              </a:rPr>
              <a:t> system is used to record those behaviors of both entities </a:t>
            </a:r>
            <a:r>
              <a:rPr lang="en-US" sz="2200" dirty="0" smtClean="0">
                <a:latin typeface="Times New Roman" pitchFamily="18" charset="0"/>
                <a:cs typeface="Times New Roman" pitchFamily="18" charset="0"/>
              </a:rPr>
              <a:t>to </a:t>
            </a:r>
            <a:r>
              <a:rPr lang="en-US" sz="2200" dirty="0">
                <a:latin typeface="Times New Roman" pitchFamily="18" charset="0"/>
                <a:cs typeface="Times New Roman" pitchFamily="18" charset="0"/>
              </a:rPr>
              <a:t>monitor the unreliable third party auditors.</a:t>
            </a:r>
            <a:endParaRPr lang="en-US" sz="2200" dirty="0">
              <a:latin typeface="Times New Roman" pitchFamily="18" charset="0"/>
              <a:cs typeface="Times New Roman" pitchFamily="18" charset="0"/>
            </a:endParaRPr>
          </a:p>
          <a:p>
            <a:pPr>
              <a:lnSpc>
                <a:spcPct val="150000"/>
              </a:lnSpc>
            </a:pPr>
            <a:endParaRPr lang="en-US" dirty="0">
              <a:latin typeface="Times New Roman" pitchFamily="18" charset="0"/>
              <a:cs typeface="Times New Roman" pitchFamily="18" charset="0"/>
            </a:endParaRPr>
          </a:p>
        </p:txBody>
      </p:sp>
      <p:sp>
        <p:nvSpPr>
          <p:cNvPr id="6" name="TextBox 5"/>
          <p:cNvSpPr txBox="1"/>
          <p:nvPr/>
        </p:nvSpPr>
        <p:spPr>
          <a:xfrm>
            <a:off x="571472" y="285728"/>
            <a:ext cx="6929486" cy="646331"/>
          </a:xfrm>
          <a:prstGeom prst="rect">
            <a:avLst/>
          </a:prstGeom>
          <a:noFill/>
        </p:spPr>
        <p:txBody>
          <a:bodyPr wrap="square" rtlCol="0">
            <a:spAutoFit/>
          </a:bodyPr>
          <a:lstStyle/>
          <a:p>
            <a:r>
              <a:rPr lang="en-US" sz="3600" dirty="0">
                <a:latin typeface="Arial" pitchFamily="34" charset="0"/>
                <a:cs typeface="Arial" pitchFamily="34" charset="0"/>
              </a:rPr>
              <a:t>                     </a:t>
            </a:r>
            <a:r>
              <a:rPr lang="en-US" sz="3600" dirty="0" smtClean="0">
                <a:latin typeface="Arial" pitchFamily="34" charset="0"/>
                <a:cs typeface="Arial" pitchFamily="34" charset="0"/>
              </a:rPr>
              <a:t>Introduction</a:t>
            </a:r>
            <a:endParaRPr lang="en-US" sz="3600" dirty="0">
              <a:latin typeface="Arial" pitchFamily="34" charset="0"/>
              <a:cs typeface="Arial" pitchFamily="34" charset="0"/>
            </a:endParaRPr>
          </a:p>
        </p:txBody>
      </p:sp>
    </p:spTree>
    <p:extLst>
      <p:ext uri="{BB962C8B-B14F-4D97-AF65-F5344CB8AC3E}">
        <p14:creationId xmlns:p14="http://schemas.microsoft.com/office/powerpoint/2010/main" val="28431311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5A9B367F-B4C1-4003-A7A6-A786B05B43CF}"/>
              </a:ext>
            </a:extLst>
          </p:cNvPr>
          <p:cNvGraphicFramePr>
            <a:graphicFrameLocks noGrp="1"/>
          </p:cNvGraphicFramePr>
          <p:nvPr>
            <p:extLst>
              <p:ext uri="{D42A27DB-BD31-4B8C-83A1-F6EECF244321}">
                <p14:modId xmlns:p14="http://schemas.microsoft.com/office/powerpoint/2010/main" val="2948549746"/>
              </p:ext>
            </p:extLst>
          </p:nvPr>
        </p:nvGraphicFramePr>
        <p:xfrm>
          <a:off x="467544" y="188640"/>
          <a:ext cx="8136906" cy="3614830"/>
        </p:xfrm>
        <a:graphic>
          <a:graphicData uri="http://schemas.openxmlformats.org/drawingml/2006/table">
            <a:tbl>
              <a:tblPr firstRow="1" bandRow="1">
                <a:tableStyleId>{5C22544A-7EE6-4342-B048-85BDC9FD1C3A}</a:tableStyleId>
              </a:tblPr>
              <a:tblGrid>
                <a:gridCol w="432048">
                  <a:extLst>
                    <a:ext uri="{9D8B030D-6E8A-4147-A177-3AD203B41FA5}">
                      <a16:colId xmlns:a16="http://schemas.microsoft.com/office/drawing/2014/main" val="3046103453"/>
                    </a:ext>
                  </a:extLst>
                </a:gridCol>
                <a:gridCol w="1656184">
                  <a:extLst>
                    <a:ext uri="{9D8B030D-6E8A-4147-A177-3AD203B41FA5}">
                      <a16:colId xmlns:a16="http://schemas.microsoft.com/office/drawing/2014/main" val="2182353855"/>
                    </a:ext>
                  </a:extLst>
                </a:gridCol>
                <a:gridCol w="1944216">
                  <a:extLst>
                    <a:ext uri="{9D8B030D-6E8A-4147-A177-3AD203B41FA5}">
                      <a16:colId xmlns:a16="http://schemas.microsoft.com/office/drawing/2014/main" val="374943219"/>
                    </a:ext>
                  </a:extLst>
                </a:gridCol>
                <a:gridCol w="1392156">
                  <a:extLst>
                    <a:ext uri="{9D8B030D-6E8A-4147-A177-3AD203B41FA5}">
                      <a16:colId xmlns:a16="http://schemas.microsoft.com/office/drawing/2014/main" val="842119836"/>
                    </a:ext>
                  </a:extLst>
                </a:gridCol>
                <a:gridCol w="1560172">
                  <a:extLst>
                    <a:ext uri="{9D8B030D-6E8A-4147-A177-3AD203B41FA5}">
                      <a16:colId xmlns:a16="http://schemas.microsoft.com/office/drawing/2014/main" val="2545122109"/>
                    </a:ext>
                  </a:extLst>
                </a:gridCol>
                <a:gridCol w="1152130">
                  <a:extLst>
                    <a:ext uri="{9D8B030D-6E8A-4147-A177-3AD203B41FA5}">
                      <a16:colId xmlns:a16="http://schemas.microsoft.com/office/drawing/2014/main" val="536212087"/>
                    </a:ext>
                  </a:extLst>
                </a:gridCol>
              </a:tblGrid>
              <a:tr h="815938">
                <a:tc>
                  <a:txBody>
                    <a:bodyPr/>
                    <a:lstStyle/>
                    <a:p>
                      <a:r>
                        <a:rPr lang="en-IN" sz="1400" dirty="0">
                          <a:latin typeface="Times New Roman" panose="02020603050405020304" pitchFamily="18" charset="0"/>
                          <a:cs typeface="Times New Roman" panose="02020603050405020304" pitchFamily="18" charset="0"/>
                        </a:rPr>
                        <a:t>S.NO</a:t>
                      </a:r>
                    </a:p>
                  </a:txBody>
                  <a:tcPr/>
                </a:tc>
                <a:tc>
                  <a:txBody>
                    <a:bodyPr/>
                    <a:lstStyle/>
                    <a:p>
                      <a:r>
                        <a:rPr lang="en-IN" sz="1400" dirty="0">
                          <a:latin typeface="Times New Roman" panose="02020603050405020304" pitchFamily="18" charset="0"/>
                          <a:cs typeface="Times New Roman" panose="02020603050405020304" pitchFamily="18" charset="0"/>
                        </a:rPr>
                        <a:t>ACTION</a:t>
                      </a:r>
                    </a:p>
                  </a:txBody>
                  <a:tcPr/>
                </a:tc>
                <a:tc>
                  <a:txBody>
                    <a:bodyPr/>
                    <a:lstStyle/>
                    <a:p>
                      <a:r>
                        <a:rPr lang="en-IN" sz="1400" dirty="0">
                          <a:latin typeface="Times New Roman" panose="02020603050405020304" pitchFamily="18" charset="0"/>
                          <a:cs typeface="Times New Roman" panose="02020603050405020304" pitchFamily="18" charset="0"/>
                        </a:rPr>
                        <a:t>INPUT</a:t>
                      </a:r>
                    </a:p>
                  </a:txBody>
                  <a:tcPr/>
                </a:tc>
                <a:tc>
                  <a:txBody>
                    <a:bodyPr/>
                    <a:lstStyle/>
                    <a:p>
                      <a:r>
                        <a:rPr lang="en-IN" sz="1400" dirty="0">
                          <a:latin typeface="Times New Roman" panose="02020603050405020304" pitchFamily="18" charset="0"/>
                          <a:cs typeface="Times New Roman" panose="02020603050405020304" pitchFamily="18" charset="0"/>
                        </a:rPr>
                        <a:t>EXPECTED OUTPUT</a:t>
                      </a:r>
                    </a:p>
                  </a:txBody>
                  <a:tcPr/>
                </a:tc>
                <a:tc>
                  <a:txBody>
                    <a:bodyPr/>
                    <a:lstStyle/>
                    <a:p>
                      <a:r>
                        <a:rPr lang="en-IN" sz="1400" dirty="0">
                          <a:latin typeface="Times New Roman" panose="02020603050405020304" pitchFamily="18" charset="0"/>
                          <a:cs typeface="Times New Roman" panose="02020603050405020304" pitchFamily="18" charset="0"/>
                        </a:rPr>
                        <a:t>ACTUAL OUTPUT</a:t>
                      </a:r>
                    </a:p>
                  </a:txBody>
                  <a:tcPr/>
                </a:tc>
                <a:tc>
                  <a:txBody>
                    <a:bodyPr/>
                    <a:lstStyle/>
                    <a:p>
                      <a:r>
                        <a:rPr lang="en-IN" sz="1400" dirty="0">
                          <a:latin typeface="Times New Roman" panose="02020603050405020304" pitchFamily="18" charset="0"/>
                          <a:cs typeface="Times New Roman" panose="02020603050405020304" pitchFamily="18" charset="0"/>
                        </a:rPr>
                        <a:t>TEST RESULT</a:t>
                      </a:r>
                    </a:p>
                  </a:txBody>
                  <a:tcPr/>
                </a:tc>
                <a:extLst>
                  <a:ext uri="{0D108BD9-81ED-4DB2-BD59-A6C34878D82A}">
                    <a16:rowId xmlns:a16="http://schemas.microsoft.com/office/drawing/2014/main" val="1377455419"/>
                  </a:ext>
                </a:extLst>
              </a:tr>
              <a:tr h="1079661">
                <a:tc>
                  <a:txBody>
                    <a:bodyPr/>
                    <a:lstStyle/>
                    <a:p>
                      <a:r>
                        <a:rPr lang="en-IN" sz="1400" dirty="0">
                          <a:latin typeface="Times New Roman" panose="02020603050405020304" pitchFamily="18" charset="0"/>
                          <a:cs typeface="Times New Roman" panose="02020603050405020304" pitchFamily="18" charset="0"/>
                        </a:rPr>
                        <a:t>1.</a:t>
                      </a:r>
                    </a:p>
                  </a:txBody>
                  <a:tcPr/>
                </a:tc>
                <a:tc>
                  <a:txBody>
                    <a:bodyPr/>
                    <a:lstStyle/>
                    <a:p>
                      <a:r>
                        <a:rPr lang="en-IN" sz="1400" dirty="0">
                          <a:latin typeface="Times New Roman" panose="02020603050405020304" pitchFamily="18" charset="0"/>
                          <a:cs typeface="Times New Roman" panose="02020603050405020304" pitchFamily="18" charset="0"/>
                        </a:rPr>
                        <a:t>Enter valid username, email, password, confirm password and </a:t>
                      </a:r>
                      <a:r>
                        <a:rPr lang="en-IN" sz="1400" dirty="0" err="1">
                          <a:latin typeface="Times New Roman" panose="02020603050405020304" pitchFamily="18" charset="0"/>
                          <a:cs typeface="Times New Roman" panose="02020603050405020304" pitchFamily="18" charset="0"/>
                        </a:rPr>
                        <a:t>phno</a:t>
                      </a:r>
                      <a:endParaRPr lang="en-IN" sz="1400" dirty="0">
                        <a:latin typeface="Times New Roman" panose="02020603050405020304" pitchFamily="18"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Username: xxx</a:t>
                      </a:r>
                    </a:p>
                    <a:p>
                      <a:r>
                        <a:rPr lang="en-IN" sz="1400" dirty="0">
                          <a:latin typeface="Times New Roman" panose="02020603050405020304" pitchFamily="18" charset="0"/>
                          <a:cs typeface="Times New Roman" panose="02020603050405020304" pitchFamily="18" charset="0"/>
                        </a:rPr>
                        <a:t>Email: xxx@gmail.com</a:t>
                      </a:r>
                    </a:p>
                    <a:p>
                      <a:r>
                        <a:rPr lang="en-IN" sz="1400" dirty="0">
                          <a:latin typeface="Times New Roman" panose="02020603050405020304" pitchFamily="18" charset="0"/>
                          <a:cs typeface="Times New Roman" panose="02020603050405020304" pitchFamily="18" charset="0"/>
                        </a:rPr>
                        <a:t>Password: ***</a:t>
                      </a:r>
                    </a:p>
                    <a:p>
                      <a:r>
                        <a:rPr lang="en-IN" sz="1400" dirty="0">
                          <a:latin typeface="Times New Roman" panose="02020603050405020304" pitchFamily="18" charset="0"/>
                          <a:cs typeface="Times New Roman" panose="02020603050405020304" pitchFamily="18" charset="0"/>
                        </a:rPr>
                        <a:t>Confirm password:***</a:t>
                      </a:r>
                    </a:p>
                    <a:p>
                      <a:r>
                        <a:rPr lang="en-IN" sz="1400" dirty="0">
                          <a:latin typeface="Times New Roman" panose="02020603050405020304" pitchFamily="18" charset="0"/>
                          <a:cs typeface="Times New Roman" panose="02020603050405020304" pitchFamily="18" charset="0"/>
                        </a:rPr>
                        <a:t>Phno:9453623491</a:t>
                      </a:r>
                    </a:p>
                    <a:p>
                      <a:endParaRPr lang="en-IN" sz="1400" dirty="0">
                        <a:latin typeface="Times New Roman" panose="02020603050405020304" pitchFamily="18"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xxx</a:t>
                      </a:r>
                    </a:p>
                    <a:p>
                      <a:r>
                        <a:rPr lang="en-IN" sz="1400" dirty="0">
                          <a:latin typeface="Times New Roman" panose="02020603050405020304" pitchFamily="18" charset="0"/>
                          <a:cs typeface="Times New Roman" panose="02020603050405020304" pitchFamily="18" charset="0"/>
                          <a:hlinkClick r:id="rId2"/>
                        </a:rPr>
                        <a:t>xxx@gmail.com</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a:t>
                      </a:r>
                    </a:p>
                    <a:p>
                      <a:r>
                        <a:rPr lang="en-IN" sz="1400" dirty="0">
                          <a:latin typeface="Times New Roman" panose="02020603050405020304" pitchFamily="18" charset="0"/>
                          <a:cs typeface="Times New Roman" panose="02020603050405020304" pitchFamily="18" charset="0"/>
                        </a:rPr>
                        <a:t>***</a:t>
                      </a:r>
                    </a:p>
                    <a:p>
                      <a:r>
                        <a:rPr lang="en-IN" sz="1400" dirty="0">
                          <a:latin typeface="Times New Roman" panose="02020603050405020304" pitchFamily="18" charset="0"/>
                          <a:cs typeface="Times New Roman" panose="02020603050405020304" pitchFamily="18" charset="0"/>
                        </a:rPr>
                        <a:t>9453623491</a:t>
                      </a:r>
                    </a:p>
                  </a:txBody>
                  <a:tcPr/>
                </a:tc>
                <a:tc>
                  <a:txBody>
                    <a:bodyPr/>
                    <a:lstStyle/>
                    <a:p>
                      <a:r>
                        <a:rPr lang="en-IN" sz="1400" dirty="0">
                          <a:latin typeface="Times New Roman" panose="02020603050405020304" pitchFamily="18" charset="0"/>
                          <a:cs typeface="Times New Roman" panose="02020603050405020304" pitchFamily="18" charset="0"/>
                        </a:rPr>
                        <a:t>xxx</a:t>
                      </a:r>
                    </a:p>
                    <a:p>
                      <a:r>
                        <a:rPr lang="en-IN" sz="1400" dirty="0">
                          <a:latin typeface="Times New Roman" panose="02020603050405020304" pitchFamily="18" charset="0"/>
                          <a:cs typeface="Times New Roman" panose="02020603050405020304" pitchFamily="18" charset="0"/>
                          <a:hlinkClick r:id="rId2"/>
                        </a:rPr>
                        <a:t>xxx@gmail.com</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a:t>
                      </a:r>
                    </a:p>
                    <a:p>
                      <a:r>
                        <a:rPr lang="en-IN" sz="1400" dirty="0">
                          <a:latin typeface="Times New Roman" panose="02020603050405020304" pitchFamily="18" charset="0"/>
                          <a:cs typeface="Times New Roman" panose="02020603050405020304" pitchFamily="18" charset="0"/>
                        </a:rPr>
                        <a:t>***</a:t>
                      </a:r>
                    </a:p>
                    <a:p>
                      <a:r>
                        <a:rPr lang="en-IN" sz="1400" dirty="0">
                          <a:latin typeface="Times New Roman" panose="02020603050405020304" pitchFamily="18" charset="0"/>
                          <a:cs typeface="Times New Roman" panose="02020603050405020304" pitchFamily="18" charset="0"/>
                        </a:rPr>
                        <a:t>9453623491</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2933011355"/>
                  </a:ext>
                </a:extLst>
              </a:tr>
              <a:tr h="695772">
                <a:tc>
                  <a:txBody>
                    <a:bodyPr/>
                    <a:lstStyle/>
                    <a:p>
                      <a:r>
                        <a:rPr lang="en-IN" sz="1400" dirty="0">
                          <a:latin typeface="Times New Roman" panose="02020603050405020304" pitchFamily="18" charset="0"/>
                          <a:cs typeface="Times New Roman" panose="02020603050405020304" pitchFamily="18" charset="0"/>
                        </a:rPr>
                        <a:t>2.</a:t>
                      </a:r>
                    </a:p>
                  </a:txBody>
                  <a:tcPr/>
                </a:tc>
                <a:tc>
                  <a:txBody>
                    <a:bodyPr/>
                    <a:lstStyle/>
                    <a:p>
                      <a:r>
                        <a:rPr lang="en-IN" sz="1400" dirty="0">
                          <a:latin typeface="Times New Roman" panose="02020603050405020304" pitchFamily="18" charset="0"/>
                          <a:cs typeface="Times New Roman" panose="02020603050405020304" pitchFamily="18" charset="0"/>
                        </a:rPr>
                        <a:t>Enter valid email and password</a:t>
                      </a:r>
                    </a:p>
                  </a:txBody>
                  <a:tcPr/>
                </a:tc>
                <a:tc>
                  <a:txBody>
                    <a:bodyPr/>
                    <a:lstStyle/>
                    <a:p>
                      <a:r>
                        <a:rPr lang="en-IN" sz="1400" dirty="0">
                          <a:latin typeface="Times New Roman" panose="02020603050405020304" pitchFamily="18" charset="0"/>
                          <a:cs typeface="Times New Roman" panose="02020603050405020304" pitchFamily="18" charset="0"/>
                        </a:rPr>
                        <a:t>Email: </a:t>
                      </a:r>
                      <a:r>
                        <a:rPr lang="en-IN" sz="1400" dirty="0">
                          <a:latin typeface="Times New Roman" panose="02020603050405020304" pitchFamily="18" charset="0"/>
                          <a:cs typeface="Times New Roman" panose="02020603050405020304" pitchFamily="18" charset="0"/>
                          <a:hlinkClick r:id="rId2"/>
                        </a:rPr>
                        <a:t>xxx@gmail.com</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Password: ***</a:t>
                      </a:r>
                    </a:p>
                  </a:txBody>
                  <a:tcPr/>
                </a:tc>
                <a:tc>
                  <a:txBody>
                    <a:bodyPr/>
                    <a:lstStyle/>
                    <a:p>
                      <a:r>
                        <a:rPr lang="en-IN" sz="1400" dirty="0">
                          <a:latin typeface="Times New Roman" panose="02020603050405020304" pitchFamily="18" charset="0"/>
                          <a:cs typeface="Times New Roman" panose="02020603050405020304" pitchFamily="18" charset="0"/>
                          <a:hlinkClick r:id="rId2"/>
                        </a:rPr>
                        <a:t>xxx@gmail.com</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a:t>
                      </a:r>
                    </a:p>
                  </a:txBody>
                  <a:tcPr/>
                </a:tc>
                <a:tc>
                  <a:txBody>
                    <a:bodyPr/>
                    <a:lstStyle/>
                    <a:p>
                      <a:r>
                        <a:rPr lang="en-IN" sz="1400" dirty="0">
                          <a:latin typeface="Times New Roman" panose="02020603050405020304" pitchFamily="18" charset="0"/>
                          <a:cs typeface="Times New Roman" panose="02020603050405020304" pitchFamily="18" charset="0"/>
                          <a:hlinkClick r:id="rId2"/>
                        </a:rPr>
                        <a:t>xxx@gmail.com</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942863505"/>
                  </a:ext>
                </a:extLst>
              </a:tr>
              <a:tr h="396300">
                <a:tc>
                  <a:txBody>
                    <a:bodyPr/>
                    <a:lstStyle/>
                    <a:p>
                      <a:r>
                        <a:rPr lang="en-IN" sz="1400" dirty="0">
                          <a:latin typeface="Times New Roman" panose="02020603050405020304" pitchFamily="18" charset="0"/>
                          <a:cs typeface="Times New Roman" panose="02020603050405020304" pitchFamily="18" charset="0"/>
                        </a:rPr>
                        <a:t>3. </a:t>
                      </a:r>
                    </a:p>
                  </a:txBody>
                  <a:tcPr/>
                </a:tc>
                <a:tc>
                  <a:txBody>
                    <a:bodyPr/>
                    <a:lstStyle/>
                    <a:p>
                      <a:r>
                        <a:rPr lang="en-IN" sz="1400" dirty="0">
                          <a:latin typeface="Times New Roman" panose="02020603050405020304" pitchFamily="18" charset="0"/>
                          <a:cs typeface="Times New Roman" panose="02020603050405020304" pitchFamily="18" charset="0"/>
                        </a:rPr>
                        <a:t>Compare email and password with registered field</a:t>
                      </a:r>
                    </a:p>
                  </a:txBody>
                  <a:tcPr/>
                </a:tc>
                <a:tc>
                  <a:txBody>
                    <a:bodyPr/>
                    <a:lstStyle/>
                    <a:p>
                      <a:r>
                        <a:rPr lang="en-IN" sz="1400" dirty="0">
                          <a:latin typeface="Times New Roman" panose="02020603050405020304" pitchFamily="18" charset="0"/>
                          <a:cs typeface="Times New Roman" panose="02020603050405020304" pitchFamily="18" charset="0"/>
                        </a:rPr>
                        <a:t>Email: </a:t>
                      </a:r>
                      <a:r>
                        <a:rPr lang="en-IN" sz="1400" dirty="0">
                          <a:latin typeface="Times New Roman" panose="02020603050405020304" pitchFamily="18" charset="0"/>
                          <a:cs typeface="Times New Roman" panose="02020603050405020304" pitchFamily="18" charset="0"/>
                          <a:hlinkClick r:id="rId2"/>
                        </a:rPr>
                        <a:t>xxx@gmail.com</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Password: ***</a:t>
                      </a:r>
                    </a:p>
                    <a:p>
                      <a:endParaRPr lang="en-IN" sz="1400" dirty="0">
                        <a:latin typeface="Times New Roman" panose="02020603050405020304" pitchFamily="18"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User Page</a:t>
                      </a:r>
                    </a:p>
                  </a:txBody>
                  <a:tcPr/>
                </a:tc>
                <a:tc>
                  <a:txBody>
                    <a:bodyPr/>
                    <a:lstStyle/>
                    <a:p>
                      <a:r>
                        <a:rPr lang="en-IN" sz="1400" dirty="0">
                          <a:latin typeface="Times New Roman" panose="02020603050405020304" pitchFamily="18" charset="0"/>
                          <a:cs typeface="Times New Roman" panose="02020603050405020304" pitchFamily="18" charset="0"/>
                        </a:rPr>
                        <a:t>User Page</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2652607688"/>
                  </a:ext>
                </a:extLst>
              </a:tr>
            </a:tbl>
          </a:graphicData>
        </a:graphic>
      </p:graphicFrame>
      <p:graphicFrame>
        <p:nvGraphicFramePr>
          <p:cNvPr id="3" name="Table 3">
            <a:extLst>
              <a:ext uri="{FF2B5EF4-FFF2-40B4-BE49-F238E27FC236}">
                <a16:creationId xmlns:a16="http://schemas.microsoft.com/office/drawing/2014/main" id="{AFEB8BCC-21D5-405F-AE79-05AA2BF6E29F}"/>
              </a:ext>
            </a:extLst>
          </p:cNvPr>
          <p:cNvGraphicFramePr>
            <a:graphicFrameLocks noGrp="1"/>
          </p:cNvGraphicFramePr>
          <p:nvPr>
            <p:extLst>
              <p:ext uri="{D42A27DB-BD31-4B8C-83A1-F6EECF244321}">
                <p14:modId xmlns:p14="http://schemas.microsoft.com/office/powerpoint/2010/main" val="3202750259"/>
              </p:ext>
            </p:extLst>
          </p:nvPr>
        </p:nvGraphicFramePr>
        <p:xfrm>
          <a:off x="440616" y="4077072"/>
          <a:ext cx="8136906" cy="2304256"/>
        </p:xfrm>
        <a:graphic>
          <a:graphicData uri="http://schemas.openxmlformats.org/drawingml/2006/table">
            <a:tbl>
              <a:tblPr firstRow="1" bandRow="1">
                <a:tableStyleId>{5C22544A-7EE6-4342-B048-85BDC9FD1C3A}</a:tableStyleId>
              </a:tblPr>
              <a:tblGrid>
                <a:gridCol w="432048">
                  <a:extLst>
                    <a:ext uri="{9D8B030D-6E8A-4147-A177-3AD203B41FA5}">
                      <a16:colId xmlns:a16="http://schemas.microsoft.com/office/drawing/2014/main" val="983342194"/>
                    </a:ext>
                  </a:extLst>
                </a:gridCol>
                <a:gridCol w="1656184">
                  <a:extLst>
                    <a:ext uri="{9D8B030D-6E8A-4147-A177-3AD203B41FA5}">
                      <a16:colId xmlns:a16="http://schemas.microsoft.com/office/drawing/2014/main" val="4110379218"/>
                    </a:ext>
                  </a:extLst>
                </a:gridCol>
                <a:gridCol w="1944216">
                  <a:extLst>
                    <a:ext uri="{9D8B030D-6E8A-4147-A177-3AD203B41FA5}">
                      <a16:colId xmlns:a16="http://schemas.microsoft.com/office/drawing/2014/main" val="70514417"/>
                    </a:ext>
                  </a:extLst>
                </a:gridCol>
                <a:gridCol w="1392156">
                  <a:extLst>
                    <a:ext uri="{9D8B030D-6E8A-4147-A177-3AD203B41FA5}">
                      <a16:colId xmlns:a16="http://schemas.microsoft.com/office/drawing/2014/main" val="212142299"/>
                    </a:ext>
                  </a:extLst>
                </a:gridCol>
                <a:gridCol w="1560172">
                  <a:extLst>
                    <a:ext uri="{9D8B030D-6E8A-4147-A177-3AD203B41FA5}">
                      <a16:colId xmlns:a16="http://schemas.microsoft.com/office/drawing/2014/main" val="765424207"/>
                    </a:ext>
                  </a:extLst>
                </a:gridCol>
                <a:gridCol w="1152130">
                  <a:extLst>
                    <a:ext uri="{9D8B030D-6E8A-4147-A177-3AD203B41FA5}">
                      <a16:colId xmlns:a16="http://schemas.microsoft.com/office/drawing/2014/main" val="4111817507"/>
                    </a:ext>
                  </a:extLst>
                </a:gridCol>
              </a:tblGrid>
              <a:tr h="720080">
                <a:tc>
                  <a:txBody>
                    <a:bodyPr/>
                    <a:lstStyle/>
                    <a:p>
                      <a:r>
                        <a:rPr lang="en-IN" sz="1400" dirty="0">
                          <a:latin typeface="Times New Roman" panose="02020603050405020304" pitchFamily="18" charset="0"/>
                          <a:cs typeface="Times New Roman" panose="02020603050405020304" pitchFamily="18" charset="0"/>
                        </a:rPr>
                        <a:t>S.NO</a:t>
                      </a:r>
                    </a:p>
                  </a:txBody>
                  <a:tcPr/>
                </a:tc>
                <a:tc>
                  <a:txBody>
                    <a:bodyPr/>
                    <a:lstStyle/>
                    <a:p>
                      <a:r>
                        <a:rPr lang="en-IN" sz="1400" dirty="0">
                          <a:latin typeface="Times New Roman" panose="02020603050405020304" pitchFamily="18" charset="0"/>
                          <a:cs typeface="Times New Roman" panose="02020603050405020304" pitchFamily="18" charset="0"/>
                        </a:rPr>
                        <a:t>ACTION</a:t>
                      </a:r>
                    </a:p>
                  </a:txBody>
                  <a:tcPr/>
                </a:tc>
                <a:tc>
                  <a:txBody>
                    <a:bodyPr/>
                    <a:lstStyle/>
                    <a:p>
                      <a:r>
                        <a:rPr lang="en-IN" sz="1400" dirty="0">
                          <a:latin typeface="Times New Roman" panose="02020603050405020304" pitchFamily="18" charset="0"/>
                          <a:cs typeface="Times New Roman" panose="02020603050405020304" pitchFamily="18" charset="0"/>
                        </a:rPr>
                        <a:t>INPUT</a:t>
                      </a:r>
                    </a:p>
                  </a:txBody>
                  <a:tcPr/>
                </a:tc>
                <a:tc>
                  <a:txBody>
                    <a:bodyPr/>
                    <a:lstStyle/>
                    <a:p>
                      <a:r>
                        <a:rPr lang="en-IN" sz="1400" dirty="0">
                          <a:latin typeface="Times New Roman" panose="02020603050405020304" pitchFamily="18" charset="0"/>
                          <a:cs typeface="Times New Roman" panose="02020603050405020304" pitchFamily="18" charset="0"/>
                        </a:rPr>
                        <a:t>EXPECTED OUTPUT</a:t>
                      </a:r>
                    </a:p>
                  </a:txBody>
                  <a:tcPr/>
                </a:tc>
                <a:tc>
                  <a:txBody>
                    <a:bodyPr/>
                    <a:lstStyle/>
                    <a:p>
                      <a:r>
                        <a:rPr lang="en-IN" sz="1400" dirty="0">
                          <a:latin typeface="Times New Roman" panose="02020603050405020304" pitchFamily="18" charset="0"/>
                          <a:cs typeface="Times New Roman" panose="02020603050405020304" pitchFamily="18" charset="0"/>
                        </a:rPr>
                        <a:t>ACTUAL OUTPUT</a:t>
                      </a:r>
                    </a:p>
                  </a:txBody>
                  <a:tcPr/>
                </a:tc>
                <a:tc>
                  <a:txBody>
                    <a:bodyPr/>
                    <a:lstStyle/>
                    <a:p>
                      <a:r>
                        <a:rPr lang="en-IN" sz="1400" dirty="0">
                          <a:latin typeface="Times New Roman" panose="02020603050405020304" pitchFamily="18" charset="0"/>
                          <a:cs typeface="Times New Roman" panose="02020603050405020304" pitchFamily="18" charset="0"/>
                        </a:rPr>
                        <a:t>TEST RESULT</a:t>
                      </a:r>
                    </a:p>
                  </a:txBody>
                  <a:tcPr/>
                </a:tc>
                <a:extLst>
                  <a:ext uri="{0D108BD9-81ED-4DB2-BD59-A6C34878D82A}">
                    <a16:rowId xmlns:a16="http://schemas.microsoft.com/office/drawing/2014/main" val="1353887929"/>
                  </a:ext>
                </a:extLst>
              </a:tr>
              <a:tr h="672075">
                <a:tc>
                  <a:txBody>
                    <a:bodyPr/>
                    <a:lstStyle/>
                    <a:p>
                      <a:r>
                        <a:rPr lang="en-IN" sz="1400" dirty="0">
                          <a:latin typeface="Times New Roman" panose="02020603050405020304" pitchFamily="18" charset="0"/>
                          <a:cs typeface="Times New Roman" panose="02020603050405020304" pitchFamily="18" charset="0"/>
                        </a:rPr>
                        <a:t>1.</a:t>
                      </a:r>
                    </a:p>
                  </a:txBody>
                  <a:tcPr/>
                </a:tc>
                <a:tc>
                  <a:txBody>
                    <a:bodyPr/>
                    <a:lstStyle/>
                    <a:p>
                      <a:r>
                        <a:rPr lang="en-IN" sz="1400" dirty="0">
                          <a:latin typeface="Times New Roman" panose="02020603050405020304" pitchFamily="18" charset="0"/>
                          <a:cs typeface="Times New Roman" panose="02020603050405020304" pitchFamily="18" charset="0"/>
                        </a:rPr>
                        <a:t>Enter valid username and password</a:t>
                      </a:r>
                    </a:p>
                  </a:txBody>
                  <a:tcPr/>
                </a:tc>
                <a:tc>
                  <a:txBody>
                    <a:bodyPr/>
                    <a:lstStyle/>
                    <a:p>
                      <a:r>
                        <a:rPr lang="en-IN" sz="1400" dirty="0">
                          <a:latin typeface="Times New Roman" panose="02020603050405020304" pitchFamily="18" charset="0"/>
                          <a:cs typeface="Times New Roman" panose="02020603050405020304" pitchFamily="18" charset="0"/>
                        </a:rPr>
                        <a:t>Username: Admin</a:t>
                      </a:r>
                    </a:p>
                    <a:p>
                      <a:r>
                        <a:rPr lang="en-IN" sz="1400" dirty="0">
                          <a:latin typeface="Times New Roman" panose="02020603050405020304" pitchFamily="18" charset="0"/>
                          <a:cs typeface="Times New Roman" panose="02020603050405020304" pitchFamily="18" charset="0"/>
                        </a:rPr>
                        <a:t>Password:***</a:t>
                      </a:r>
                    </a:p>
                  </a:txBody>
                  <a:tcPr/>
                </a:tc>
                <a:tc>
                  <a:txBody>
                    <a:bodyPr/>
                    <a:lstStyle/>
                    <a:p>
                      <a:r>
                        <a:rPr lang="en-IN" sz="1400" dirty="0">
                          <a:latin typeface="Times New Roman" panose="02020603050405020304" pitchFamily="18" charset="0"/>
                          <a:cs typeface="Times New Roman" panose="02020603050405020304" pitchFamily="18" charset="0"/>
                        </a:rPr>
                        <a:t>Admin</a:t>
                      </a:r>
                    </a:p>
                    <a:p>
                      <a:r>
                        <a:rPr lang="en-IN" sz="1400" dirty="0">
                          <a:latin typeface="Times New Roman" panose="02020603050405020304" pitchFamily="18" charset="0"/>
                          <a:cs typeface="Times New Roman" panose="02020603050405020304" pitchFamily="18" charset="0"/>
                        </a:rPr>
                        <a:t>***</a:t>
                      </a:r>
                    </a:p>
                  </a:txBody>
                  <a:tcPr/>
                </a:tc>
                <a:tc>
                  <a:txBody>
                    <a:bodyPr/>
                    <a:lstStyle/>
                    <a:p>
                      <a:r>
                        <a:rPr lang="en-IN" sz="1400" dirty="0">
                          <a:latin typeface="Times New Roman" panose="02020603050405020304" pitchFamily="18" charset="0"/>
                          <a:cs typeface="Times New Roman" panose="02020603050405020304" pitchFamily="18" charset="0"/>
                        </a:rPr>
                        <a:t>Admin </a:t>
                      </a:r>
                    </a:p>
                    <a:p>
                      <a:r>
                        <a:rPr lang="en-IN" sz="1400" dirty="0">
                          <a:latin typeface="Times New Roman" panose="02020603050405020304" pitchFamily="18" charset="0"/>
                          <a:cs typeface="Times New Roman" panose="02020603050405020304" pitchFamily="18" charset="0"/>
                        </a:rPr>
                        <a:t>***</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4167148344"/>
                  </a:ext>
                </a:extLst>
              </a:tr>
              <a:tr h="841216">
                <a:tc>
                  <a:txBody>
                    <a:bodyPr/>
                    <a:lstStyle/>
                    <a:p>
                      <a:r>
                        <a:rPr lang="en-IN" sz="1400" dirty="0">
                          <a:latin typeface="Times New Roman" panose="02020603050405020304" pitchFamily="18" charset="0"/>
                          <a:cs typeface="Times New Roman" panose="02020603050405020304" pitchFamily="18" charset="0"/>
                        </a:rPr>
                        <a:t>2.</a:t>
                      </a:r>
                    </a:p>
                  </a:txBody>
                  <a:tcPr/>
                </a:tc>
                <a:tc>
                  <a:txBody>
                    <a:bodyPr/>
                    <a:lstStyle/>
                    <a:p>
                      <a:r>
                        <a:rPr lang="en-IN" sz="1400" dirty="0">
                          <a:latin typeface="Times New Roman" panose="02020603050405020304" pitchFamily="18" charset="0"/>
                          <a:cs typeface="Times New Roman" panose="02020603050405020304" pitchFamily="18" charset="0"/>
                        </a:rPr>
                        <a:t>Compare username and password with registered field</a:t>
                      </a:r>
                    </a:p>
                  </a:txBody>
                  <a:tcPr/>
                </a:tc>
                <a:tc>
                  <a:txBody>
                    <a:bodyPr/>
                    <a:lstStyle/>
                    <a:p>
                      <a:r>
                        <a:rPr lang="en-IN" sz="1400" dirty="0">
                          <a:latin typeface="Times New Roman" panose="02020603050405020304" pitchFamily="18" charset="0"/>
                          <a:cs typeface="Times New Roman" panose="02020603050405020304" pitchFamily="18" charset="0"/>
                        </a:rPr>
                        <a:t>Username: Admin</a:t>
                      </a:r>
                    </a:p>
                    <a:p>
                      <a:r>
                        <a:rPr lang="en-IN" sz="1400" dirty="0">
                          <a:latin typeface="Times New Roman" panose="02020603050405020304" pitchFamily="18" charset="0"/>
                          <a:cs typeface="Times New Roman" panose="02020603050405020304" pitchFamily="18" charset="0"/>
                        </a:rPr>
                        <a:t>Password:***</a:t>
                      </a:r>
                    </a:p>
                    <a:p>
                      <a:endParaRPr lang="en-IN" sz="1400" dirty="0">
                        <a:latin typeface="Times New Roman" panose="02020603050405020304" pitchFamily="18"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Third Party Page</a:t>
                      </a:r>
                    </a:p>
                  </a:txBody>
                  <a:tcPr/>
                </a:tc>
                <a:tc>
                  <a:txBody>
                    <a:bodyPr/>
                    <a:lstStyle/>
                    <a:p>
                      <a:r>
                        <a:rPr lang="en-IN" sz="1400" dirty="0">
                          <a:latin typeface="Times New Roman" panose="02020603050405020304" pitchFamily="18" charset="0"/>
                          <a:cs typeface="Times New Roman" panose="02020603050405020304" pitchFamily="18" charset="0"/>
                        </a:rPr>
                        <a:t>Third Party Page</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351334753"/>
                  </a:ext>
                </a:extLst>
              </a:tr>
            </a:tbl>
          </a:graphicData>
        </a:graphic>
      </p:graphicFrame>
    </p:spTree>
    <p:extLst>
      <p:ext uri="{BB962C8B-B14F-4D97-AF65-F5344CB8AC3E}">
        <p14:creationId xmlns:p14="http://schemas.microsoft.com/office/powerpoint/2010/main" val="1717884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D0FB7ED8-13C5-4029-BB57-94259310AA7F}"/>
              </a:ext>
            </a:extLst>
          </p:cNvPr>
          <p:cNvGraphicFramePr>
            <a:graphicFrameLocks noGrp="1"/>
          </p:cNvGraphicFramePr>
          <p:nvPr>
            <p:extLst>
              <p:ext uri="{D42A27DB-BD31-4B8C-83A1-F6EECF244321}">
                <p14:modId xmlns:p14="http://schemas.microsoft.com/office/powerpoint/2010/main" val="3319855350"/>
              </p:ext>
            </p:extLst>
          </p:nvPr>
        </p:nvGraphicFramePr>
        <p:xfrm>
          <a:off x="467544" y="548680"/>
          <a:ext cx="8208912" cy="4982954"/>
        </p:xfrm>
        <a:graphic>
          <a:graphicData uri="http://schemas.openxmlformats.org/drawingml/2006/table">
            <a:tbl>
              <a:tblPr firstRow="1" bandRow="1">
                <a:tableStyleId>{5C22544A-7EE6-4342-B048-85BDC9FD1C3A}</a:tableStyleId>
              </a:tblPr>
              <a:tblGrid>
                <a:gridCol w="432048">
                  <a:extLst>
                    <a:ext uri="{9D8B030D-6E8A-4147-A177-3AD203B41FA5}">
                      <a16:colId xmlns:a16="http://schemas.microsoft.com/office/drawing/2014/main" val="2581947498"/>
                    </a:ext>
                  </a:extLst>
                </a:gridCol>
                <a:gridCol w="2082393">
                  <a:extLst>
                    <a:ext uri="{9D8B030D-6E8A-4147-A177-3AD203B41FA5}">
                      <a16:colId xmlns:a16="http://schemas.microsoft.com/office/drawing/2014/main" val="2245135273"/>
                    </a:ext>
                  </a:extLst>
                </a:gridCol>
                <a:gridCol w="1734031">
                  <a:extLst>
                    <a:ext uri="{9D8B030D-6E8A-4147-A177-3AD203B41FA5}">
                      <a16:colId xmlns:a16="http://schemas.microsoft.com/office/drawing/2014/main" val="2939444931"/>
                    </a:ext>
                  </a:extLst>
                </a:gridCol>
                <a:gridCol w="1372044">
                  <a:extLst>
                    <a:ext uri="{9D8B030D-6E8A-4147-A177-3AD203B41FA5}">
                      <a16:colId xmlns:a16="http://schemas.microsoft.com/office/drawing/2014/main" val="3774243709"/>
                    </a:ext>
                  </a:extLst>
                </a:gridCol>
                <a:gridCol w="1331175">
                  <a:extLst>
                    <a:ext uri="{9D8B030D-6E8A-4147-A177-3AD203B41FA5}">
                      <a16:colId xmlns:a16="http://schemas.microsoft.com/office/drawing/2014/main" val="217298951"/>
                    </a:ext>
                  </a:extLst>
                </a:gridCol>
                <a:gridCol w="1257221">
                  <a:extLst>
                    <a:ext uri="{9D8B030D-6E8A-4147-A177-3AD203B41FA5}">
                      <a16:colId xmlns:a16="http://schemas.microsoft.com/office/drawing/2014/main" val="1951623315"/>
                    </a:ext>
                  </a:extLst>
                </a:gridCol>
              </a:tblGrid>
              <a:tr h="878498">
                <a:tc>
                  <a:txBody>
                    <a:bodyPr/>
                    <a:lstStyle/>
                    <a:p>
                      <a:r>
                        <a:rPr lang="en-IN" sz="1400" dirty="0">
                          <a:latin typeface="Times New Roman" panose="02020603050405020304" pitchFamily="18" charset="0"/>
                          <a:cs typeface="Times New Roman" panose="02020603050405020304" pitchFamily="18" charset="0"/>
                        </a:rPr>
                        <a:t>S.NO</a:t>
                      </a:r>
                    </a:p>
                  </a:txBody>
                  <a:tcPr/>
                </a:tc>
                <a:tc>
                  <a:txBody>
                    <a:bodyPr/>
                    <a:lstStyle/>
                    <a:p>
                      <a:r>
                        <a:rPr lang="en-IN" sz="1400" dirty="0">
                          <a:latin typeface="Times New Roman" panose="02020603050405020304" pitchFamily="18" charset="0"/>
                          <a:cs typeface="Times New Roman" panose="02020603050405020304" pitchFamily="18" charset="0"/>
                        </a:rPr>
                        <a:t>ACTION</a:t>
                      </a:r>
                    </a:p>
                  </a:txBody>
                  <a:tcPr/>
                </a:tc>
                <a:tc>
                  <a:txBody>
                    <a:bodyPr/>
                    <a:lstStyle/>
                    <a:p>
                      <a:r>
                        <a:rPr lang="en-IN" sz="1400" dirty="0">
                          <a:latin typeface="Times New Roman" panose="02020603050405020304" pitchFamily="18" charset="0"/>
                          <a:cs typeface="Times New Roman" panose="02020603050405020304" pitchFamily="18" charset="0"/>
                        </a:rPr>
                        <a:t>INPUT</a:t>
                      </a:r>
                    </a:p>
                  </a:txBody>
                  <a:tcPr/>
                </a:tc>
                <a:tc>
                  <a:txBody>
                    <a:bodyPr/>
                    <a:lstStyle/>
                    <a:p>
                      <a:r>
                        <a:rPr lang="en-IN" sz="1400" dirty="0">
                          <a:latin typeface="Times New Roman" panose="02020603050405020304" pitchFamily="18" charset="0"/>
                          <a:cs typeface="Times New Roman" panose="02020603050405020304" pitchFamily="18" charset="0"/>
                        </a:rPr>
                        <a:t>EXPECTED OUTPUT</a:t>
                      </a:r>
                    </a:p>
                  </a:txBody>
                  <a:tcPr/>
                </a:tc>
                <a:tc>
                  <a:txBody>
                    <a:bodyPr/>
                    <a:lstStyle/>
                    <a:p>
                      <a:r>
                        <a:rPr lang="en-IN" sz="1400" dirty="0">
                          <a:latin typeface="Times New Roman" panose="02020603050405020304" pitchFamily="18" charset="0"/>
                          <a:cs typeface="Times New Roman" panose="02020603050405020304" pitchFamily="18" charset="0"/>
                        </a:rPr>
                        <a:t>ACTUAL OUTPUT</a:t>
                      </a:r>
                    </a:p>
                  </a:txBody>
                  <a:tcPr/>
                </a:tc>
                <a:tc>
                  <a:txBody>
                    <a:bodyPr/>
                    <a:lstStyle/>
                    <a:p>
                      <a:r>
                        <a:rPr lang="en-IN" sz="1400" dirty="0">
                          <a:latin typeface="Times New Roman" panose="02020603050405020304" pitchFamily="18" charset="0"/>
                          <a:cs typeface="Times New Roman" panose="02020603050405020304" pitchFamily="18" charset="0"/>
                        </a:rPr>
                        <a:t>TEST RESULT</a:t>
                      </a:r>
                    </a:p>
                  </a:txBody>
                  <a:tcPr/>
                </a:tc>
                <a:extLst>
                  <a:ext uri="{0D108BD9-81ED-4DB2-BD59-A6C34878D82A}">
                    <a16:rowId xmlns:a16="http://schemas.microsoft.com/office/drawing/2014/main" val="1389449239"/>
                  </a:ext>
                </a:extLst>
              </a:tr>
              <a:tr h="777686">
                <a:tc>
                  <a:txBody>
                    <a:bodyPr/>
                    <a:lstStyle/>
                    <a:p>
                      <a:r>
                        <a:rPr lang="en-IN" sz="1400" dirty="0">
                          <a:latin typeface="Times New Roman" panose="02020603050405020304" pitchFamily="18" charset="0"/>
                          <a:cs typeface="Times New Roman" panose="02020603050405020304" pitchFamily="18" charset="0"/>
                        </a:rPr>
                        <a:t>1.</a:t>
                      </a:r>
                    </a:p>
                  </a:txBody>
                  <a:tcPr/>
                </a:tc>
                <a:tc>
                  <a:txBody>
                    <a:bodyPr/>
                    <a:lstStyle/>
                    <a:p>
                      <a:r>
                        <a:rPr lang="en-IN" sz="1400" dirty="0">
                          <a:latin typeface="Times New Roman" panose="02020603050405020304" pitchFamily="18" charset="0"/>
                          <a:cs typeface="Times New Roman" panose="02020603050405020304" pitchFamily="18" charset="0"/>
                        </a:rPr>
                        <a:t>To upload a file in owner page</a:t>
                      </a:r>
                    </a:p>
                  </a:txBody>
                  <a:tcPr/>
                </a:tc>
                <a:tc>
                  <a:txBody>
                    <a:bodyPr/>
                    <a:lstStyle/>
                    <a:p>
                      <a:r>
                        <a:rPr lang="en-IN" sz="1400" dirty="0">
                          <a:latin typeface="Times New Roman" panose="02020603050405020304" pitchFamily="18" charset="0"/>
                          <a:cs typeface="Times New Roman" panose="02020603050405020304" pitchFamily="18" charset="0"/>
                        </a:rPr>
                        <a:t>Choose file: xxx.pdf</a:t>
                      </a:r>
                    </a:p>
                  </a:txBody>
                  <a:tcPr/>
                </a:tc>
                <a:tc>
                  <a:txBody>
                    <a:bodyPr/>
                    <a:lstStyle/>
                    <a:p>
                      <a:r>
                        <a:rPr lang="en-IN" sz="1400" dirty="0">
                          <a:latin typeface="Times New Roman" panose="02020603050405020304" pitchFamily="18" charset="0"/>
                          <a:cs typeface="Times New Roman" panose="02020603050405020304" pitchFamily="18" charset="0"/>
                        </a:rPr>
                        <a:t>File uploaded successfully</a:t>
                      </a:r>
                    </a:p>
                  </a:txBody>
                  <a:tcPr/>
                </a:tc>
                <a:tc>
                  <a:txBody>
                    <a:bodyPr/>
                    <a:lstStyle/>
                    <a:p>
                      <a:r>
                        <a:rPr lang="en-IN" sz="1400" dirty="0">
                          <a:latin typeface="Times New Roman" panose="02020603050405020304" pitchFamily="18" charset="0"/>
                          <a:cs typeface="Times New Roman" panose="02020603050405020304" pitchFamily="18" charset="0"/>
                        </a:rPr>
                        <a:t>File uploaded successfully</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1509815724"/>
                  </a:ext>
                </a:extLst>
              </a:tr>
              <a:tr h="878498">
                <a:tc>
                  <a:txBody>
                    <a:bodyPr/>
                    <a:lstStyle/>
                    <a:p>
                      <a:r>
                        <a:rPr lang="en-IN" sz="1400" dirty="0">
                          <a:latin typeface="Times New Roman" panose="02020603050405020304" pitchFamily="18" charset="0"/>
                          <a:cs typeface="Times New Roman" panose="02020603050405020304" pitchFamily="18" charset="0"/>
                        </a:rPr>
                        <a:t>2.</a:t>
                      </a:r>
                    </a:p>
                  </a:txBody>
                  <a:tcPr/>
                </a:tc>
                <a:tc>
                  <a:txBody>
                    <a:bodyPr/>
                    <a:lstStyle/>
                    <a:p>
                      <a:r>
                        <a:rPr lang="en-IN" sz="1400" dirty="0">
                          <a:latin typeface="Times New Roman" panose="02020603050405020304" pitchFamily="18" charset="0"/>
                          <a:cs typeface="Times New Roman" panose="02020603050405020304" pitchFamily="18" charset="0"/>
                        </a:rPr>
                        <a:t>To request a file in user page</a:t>
                      </a:r>
                    </a:p>
                  </a:txBody>
                  <a:tcPr/>
                </a:tc>
                <a:tc>
                  <a:txBody>
                    <a:bodyPr/>
                    <a:lstStyle/>
                    <a:p>
                      <a:r>
                        <a:rPr lang="en-IN" sz="1400" dirty="0">
                          <a:latin typeface="Times New Roman" panose="02020603050405020304" pitchFamily="18" charset="0"/>
                          <a:cs typeface="Times New Roman" panose="02020603050405020304" pitchFamily="18" charset="0"/>
                        </a:rPr>
                        <a:t>Request the file which uploaded</a:t>
                      </a:r>
                    </a:p>
                  </a:txBody>
                  <a:tcPr/>
                </a:tc>
                <a:tc>
                  <a:txBody>
                    <a:bodyPr/>
                    <a:lstStyle/>
                    <a:p>
                      <a:r>
                        <a:rPr lang="en-IN" sz="1400" dirty="0">
                          <a:latin typeface="Times New Roman" panose="02020603050405020304" pitchFamily="18" charset="0"/>
                          <a:cs typeface="Times New Roman" panose="02020603050405020304" pitchFamily="18" charset="0"/>
                        </a:rPr>
                        <a:t>Request sent successfully</a:t>
                      </a:r>
                    </a:p>
                  </a:txBody>
                  <a:tcPr/>
                </a:tc>
                <a:tc>
                  <a:txBody>
                    <a:bodyPr/>
                    <a:lstStyle/>
                    <a:p>
                      <a:r>
                        <a:rPr lang="en-IN" sz="1400" dirty="0">
                          <a:latin typeface="Times New Roman" panose="02020603050405020304" pitchFamily="18" charset="0"/>
                          <a:cs typeface="Times New Roman" panose="02020603050405020304" pitchFamily="18" charset="0"/>
                        </a:rPr>
                        <a:t>Request sent successfully</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2841036861"/>
                  </a:ext>
                </a:extLst>
              </a:tr>
              <a:tr h="878498">
                <a:tc>
                  <a:txBody>
                    <a:bodyPr/>
                    <a:lstStyle/>
                    <a:p>
                      <a:r>
                        <a:rPr lang="en-IN" sz="1400" dirty="0">
                          <a:latin typeface="Times New Roman" panose="02020603050405020304" pitchFamily="18" charset="0"/>
                          <a:cs typeface="Times New Roman" panose="02020603050405020304" pitchFamily="18" charset="0"/>
                        </a:rPr>
                        <a:t>3.</a:t>
                      </a:r>
                    </a:p>
                  </a:txBody>
                  <a:tcPr/>
                </a:tc>
                <a:tc>
                  <a:txBody>
                    <a:bodyPr/>
                    <a:lstStyle/>
                    <a:p>
                      <a:r>
                        <a:rPr lang="en-IN" sz="1400" dirty="0">
                          <a:latin typeface="Times New Roman" panose="02020603050405020304" pitchFamily="18" charset="0"/>
                          <a:cs typeface="Times New Roman" panose="02020603050405020304" pitchFamily="18" charset="0"/>
                        </a:rPr>
                        <a:t>To accept the user request in third party page</a:t>
                      </a:r>
                    </a:p>
                  </a:txBody>
                  <a:tcPr/>
                </a:tc>
                <a:tc>
                  <a:txBody>
                    <a:bodyPr/>
                    <a:lstStyle/>
                    <a:p>
                      <a:r>
                        <a:rPr lang="en-IN" sz="1400" dirty="0">
                          <a:latin typeface="Times New Roman" panose="02020603050405020304" pitchFamily="18" charset="0"/>
                          <a:cs typeface="Times New Roman" panose="02020603050405020304" pitchFamily="18" charset="0"/>
                        </a:rPr>
                        <a:t>Accept the user request</a:t>
                      </a:r>
                    </a:p>
                  </a:txBody>
                  <a:tcPr/>
                </a:tc>
                <a:tc>
                  <a:txBody>
                    <a:bodyPr/>
                    <a:lstStyle/>
                    <a:p>
                      <a:r>
                        <a:rPr lang="en-IN" sz="1400" dirty="0">
                          <a:latin typeface="Times New Roman" panose="02020603050405020304" pitchFamily="18" charset="0"/>
                          <a:cs typeface="Times New Roman" panose="02020603050405020304" pitchFamily="18" charset="0"/>
                        </a:rPr>
                        <a:t>Request accepted successfully</a:t>
                      </a:r>
                    </a:p>
                  </a:txBody>
                  <a:tcPr/>
                </a:tc>
                <a:tc>
                  <a:txBody>
                    <a:bodyPr/>
                    <a:lstStyle/>
                    <a:p>
                      <a:r>
                        <a:rPr lang="en-IN" sz="1400" dirty="0">
                          <a:latin typeface="Times New Roman" panose="02020603050405020304" pitchFamily="18" charset="0"/>
                          <a:cs typeface="Times New Roman" panose="02020603050405020304" pitchFamily="18" charset="0"/>
                        </a:rPr>
                        <a:t>Request accepted successfully</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1121650609"/>
                  </a:ext>
                </a:extLst>
              </a:tr>
              <a:tr h="691276">
                <a:tc>
                  <a:txBody>
                    <a:bodyPr/>
                    <a:lstStyle/>
                    <a:p>
                      <a:r>
                        <a:rPr lang="en-IN" sz="1400" dirty="0">
                          <a:latin typeface="Times New Roman" panose="02020603050405020304" pitchFamily="18" charset="0"/>
                          <a:cs typeface="Times New Roman" panose="02020603050405020304" pitchFamily="18" charset="0"/>
                        </a:rPr>
                        <a:t>4.</a:t>
                      </a:r>
                    </a:p>
                  </a:txBody>
                  <a:tcPr/>
                </a:tc>
                <a:tc>
                  <a:txBody>
                    <a:bodyPr/>
                    <a:lstStyle/>
                    <a:p>
                      <a:r>
                        <a:rPr lang="en-IN" sz="1400" dirty="0">
                          <a:latin typeface="Times New Roman" panose="02020603050405020304" pitchFamily="18" charset="0"/>
                          <a:cs typeface="Times New Roman" panose="02020603050405020304" pitchFamily="18" charset="0"/>
                        </a:rPr>
                        <a:t>To send key to the user in third party page</a:t>
                      </a:r>
                    </a:p>
                  </a:txBody>
                  <a:tcPr/>
                </a:tc>
                <a:tc>
                  <a:txBody>
                    <a:bodyPr/>
                    <a:lstStyle/>
                    <a:p>
                      <a:r>
                        <a:rPr lang="en-IN" sz="1400" dirty="0">
                          <a:latin typeface="Times New Roman" panose="02020603050405020304" pitchFamily="18" charset="0"/>
                          <a:cs typeface="Times New Roman" panose="02020603050405020304" pitchFamily="18" charset="0"/>
                        </a:rPr>
                        <a:t>Send the key to user</a:t>
                      </a:r>
                    </a:p>
                  </a:txBody>
                  <a:tcPr/>
                </a:tc>
                <a:tc>
                  <a:txBody>
                    <a:bodyPr/>
                    <a:lstStyle/>
                    <a:p>
                      <a:r>
                        <a:rPr lang="en-IN" sz="1400" dirty="0">
                          <a:latin typeface="Times New Roman" panose="02020603050405020304" pitchFamily="18" charset="0"/>
                          <a:cs typeface="Times New Roman" panose="02020603050405020304" pitchFamily="18" charset="0"/>
                        </a:rPr>
                        <a:t>Key sent successfully</a:t>
                      </a:r>
                    </a:p>
                  </a:txBody>
                  <a:tcPr/>
                </a:tc>
                <a:tc>
                  <a:txBody>
                    <a:bodyPr/>
                    <a:lstStyle/>
                    <a:p>
                      <a:r>
                        <a:rPr lang="en-IN" sz="1400" dirty="0">
                          <a:latin typeface="Times New Roman" panose="02020603050405020304" pitchFamily="18" charset="0"/>
                          <a:cs typeface="Times New Roman" panose="02020603050405020304" pitchFamily="18" charset="0"/>
                        </a:rPr>
                        <a:t>Key sent successfully</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283008461"/>
                  </a:ext>
                </a:extLst>
              </a:tr>
              <a:tr h="878498">
                <a:tc>
                  <a:txBody>
                    <a:bodyPr/>
                    <a:lstStyle/>
                    <a:p>
                      <a:r>
                        <a:rPr lang="en-IN" sz="1400" dirty="0">
                          <a:latin typeface="Times New Roman" panose="02020603050405020304" pitchFamily="18" charset="0"/>
                          <a:cs typeface="Times New Roman" panose="02020603050405020304" pitchFamily="18" charset="0"/>
                        </a:rPr>
                        <a:t>5.</a:t>
                      </a:r>
                    </a:p>
                  </a:txBody>
                  <a:tcPr/>
                </a:tc>
                <a:tc>
                  <a:txBody>
                    <a:bodyPr/>
                    <a:lstStyle/>
                    <a:p>
                      <a:r>
                        <a:rPr lang="en-IN" sz="1400" dirty="0">
                          <a:latin typeface="Times New Roman" panose="02020603050405020304" pitchFamily="18" charset="0"/>
                          <a:cs typeface="Times New Roman" panose="02020603050405020304" pitchFamily="18" charset="0"/>
                        </a:rPr>
                        <a:t>To download the file in user page</a:t>
                      </a:r>
                    </a:p>
                  </a:txBody>
                  <a:tcPr/>
                </a:tc>
                <a:tc>
                  <a:txBody>
                    <a:bodyPr/>
                    <a:lstStyle/>
                    <a:p>
                      <a:r>
                        <a:rPr lang="en-IN" sz="1400" dirty="0" err="1">
                          <a:latin typeface="Times New Roman" panose="02020603050405020304" pitchFamily="18" charset="0"/>
                          <a:cs typeface="Times New Roman" panose="02020603050405020304" pitchFamily="18" charset="0"/>
                        </a:rPr>
                        <a:t>Filekey</a:t>
                      </a:r>
                      <a:r>
                        <a:rPr lang="en-IN" sz="1400" dirty="0">
                          <a:latin typeface="Times New Roman" panose="02020603050405020304" pitchFamily="18" charset="0"/>
                          <a:cs typeface="Times New Roman" panose="02020603050405020304" pitchFamily="18" charset="0"/>
                        </a:rPr>
                        <a:t>: xxx</a:t>
                      </a:r>
                    </a:p>
                    <a:p>
                      <a:r>
                        <a:rPr lang="en-IN" sz="1400" dirty="0" err="1">
                          <a:latin typeface="Times New Roman" panose="02020603050405020304" pitchFamily="18" charset="0"/>
                          <a:cs typeface="Times New Roman" panose="02020603050405020304" pitchFamily="18" charset="0"/>
                        </a:rPr>
                        <a:t>Cspkey</a:t>
                      </a:r>
                      <a:r>
                        <a:rPr lang="en-IN" sz="1400" dirty="0">
                          <a:latin typeface="Times New Roman" panose="02020603050405020304" pitchFamily="18" charset="0"/>
                          <a:cs typeface="Times New Roman" panose="02020603050405020304" pitchFamily="18" charset="0"/>
                        </a:rPr>
                        <a:t>: xxx</a:t>
                      </a:r>
                    </a:p>
                  </a:txBody>
                  <a:tcPr/>
                </a:tc>
                <a:tc>
                  <a:txBody>
                    <a:bodyPr/>
                    <a:lstStyle/>
                    <a:p>
                      <a:r>
                        <a:rPr lang="en-IN" sz="1400" dirty="0">
                          <a:latin typeface="Times New Roman" panose="02020603050405020304" pitchFamily="18" charset="0"/>
                          <a:cs typeface="Times New Roman" panose="02020603050405020304" pitchFamily="18" charset="0"/>
                        </a:rPr>
                        <a:t>File downloaded </a:t>
                      </a:r>
                    </a:p>
                  </a:txBody>
                  <a:tcPr/>
                </a:tc>
                <a:tc>
                  <a:txBody>
                    <a:bodyPr/>
                    <a:lstStyle/>
                    <a:p>
                      <a:r>
                        <a:rPr lang="en-IN" sz="1400" dirty="0">
                          <a:latin typeface="Times New Roman" panose="02020603050405020304" pitchFamily="18" charset="0"/>
                          <a:cs typeface="Times New Roman" panose="02020603050405020304" pitchFamily="18" charset="0"/>
                        </a:rPr>
                        <a:t>File downloaded</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1836865753"/>
                  </a:ext>
                </a:extLst>
              </a:tr>
            </a:tbl>
          </a:graphicData>
        </a:graphic>
      </p:graphicFrame>
    </p:spTree>
    <p:extLst>
      <p:ext uri="{BB962C8B-B14F-4D97-AF65-F5344CB8AC3E}">
        <p14:creationId xmlns:p14="http://schemas.microsoft.com/office/powerpoint/2010/main" val="42002080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B396D289-F9C3-4223-BF91-8F6D956CC1A5}"/>
              </a:ext>
            </a:extLst>
          </p:cNvPr>
          <p:cNvGraphicFramePr>
            <a:graphicFrameLocks noGrp="1"/>
          </p:cNvGraphicFramePr>
          <p:nvPr>
            <p:extLst>
              <p:ext uri="{D42A27DB-BD31-4B8C-83A1-F6EECF244321}">
                <p14:modId xmlns:p14="http://schemas.microsoft.com/office/powerpoint/2010/main" val="270061374"/>
              </p:ext>
            </p:extLst>
          </p:nvPr>
        </p:nvGraphicFramePr>
        <p:xfrm>
          <a:off x="539552" y="836712"/>
          <a:ext cx="7992888" cy="4824536"/>
        </p:xfrm>
        <a:graphic>
          <a:graphicData uri="http://schemas.openxmlformats.org/drawingml/2006/table">
            <a:tbl>
              <a:tblPr firstRow="1" bandRow="1">
                <a:tableStyleId>{5C22544A-7EE6-4342-B048-85BDC9FD1C3A}</a:tableStyleId>
              </a:tblPr>
              <a:tblGrid>
                <a:gridCol w="432048">
                  <a:extLst>
                    <a:ext uri="{9D8B030D-6E8A-4147-A177-3AD203B41FA5}">
                      <a16:colId xmlns:a16="http://schemas.microsoft.com/office/drawing/2014/main" val="1264787100"/>
                    </a:ext>
                  </a:extLst>
                </a:gridCol>
                <a:gridCol w="1872208">
                  <a:extLst>
                    <a:ext uri="{9D8B030D-6E8A-4147-A177-3AD203B41FA5}">
                      <a16:colId xmlns:a16="http://schemas.microsoft.com/office/drawing/2014/main" val="2928603995"/>
                    </a:ext>
                  </a:extLst>
                </a:gridCol>
                <a:gridCol w="1800200">
                  <a:extLst>
                    <a:ext uri="{9D8B030D-6E8A-4147-A177-3AD203B41FA5}">
                      <a16:colId xmlns:a16="http://schemas.microsoft.com/office/drawing/2014/main" val="826358040"/>
                    </a:ext>
                  </a:extLst>
                </a:gridCol>
                <a:gridCol w="1224136">
                  <a:extLst>
                    <a:ext uri="{9D8B030D-6E8A-4147-A177-3AD203B41FA5}">
                      <a16:colId xmlns:a16="http://schemas.microsoft.com/office/drawing/2014/main" val="2078442504"/>
                    </a:ext>
                  </a:extLst>
                </a:gridCol>
                <a:gridCol w="1332148">
                  <a:extLst>
                    <a:ext uri="{9D8B030D-6E8A-4147-A177-3AD203B41FA5}">
                      <a16:colId xmlns:a16="http://schemas.microsoft.com/office/drawing/2014/main" val="3401898866"/>
                    </a:ext>
                  </a:extLst>
                </a:gridCol>
                <a:gridCol w="1332148">
                  <a:extLst>
                    <a:ext uri="{9D8B030D-6E8A-4147-A177-3AD203B41FA5}">
                      <a16:colId xmlns:a16="http://schemas.microsoft.com/office/drawing/2014/main" val="3925534088"/>
                    </a:ext>
                  </a:extLst>
                </a:gridCol>
              </a:tblGrid>
              <a:tr h="864096">
                <a:tc>
                  <a:txBody>
                    <a:bodyPr/>
                    <a:lstStyle/>
                    <a:p>
                      <a:r>
                        <a:rPr lang="en-IN" sz="1400" dirty="0">
                          <a:latin typeface="Times New Roman" panose="02020603050405020304" pitchFamily="18" charset="0"/>
                          <a:cs typeface="Times New Roman" panose="02020603050405020304" pitchFamily="18" charset="0"/>
                        </a:rPr>
                        <a:t>S.NO</a:t>
                      </a:r>
                    </a:p>
                  </a:txBody>
                  <a:tcPr/>
                </a:tc>
                <a:tc>
                  <a:txBody>
                    <a:bodyPr/>
                    <a:lstStyle/>
                    <a:p>
                      <a:r>
                        <a:rPr lang="en-IN" sz="1400" dirty="0">
                          <a:latin typeface="Times New Roman" panose="02020603050405020304" pitchFamily="18" charset="0"/>
                          <a:cs typeface="Times New Roman" panose="02020603050405020304" pitchFamily="18" charset="0"/>
                        </a:rPr>
                        <a:t>ACTION</a:t>
                      </a:r>
                    </a:p>
                  </a:txBody>
                  <a:tcPr/>
                </a:tc>
                <a:tc>
                  <a:txBody>
                    <a:bodyPr/>
                    <a:lstStyle/>
                    <a:p>
                      <a:r>
                        <a:rPr lang="en-IN" sz="1400" dirty="0">
                          <a:latin typeface="Times New Roman" panose="02020603050405020304" pitchFamily="18" charset="0"/>
                          <a:cs typeface="Times New Roman" panose="02020603050405020304" pitchFamily="18" charset="0"/>
                        </a:rPr>
                        <a:t>INPUT</a:t>
                      </a:r>
                    </a:p>
                  </a:txBody>
                  <a:tcPr/>
                </a:tc>
                <a:tc>
                  <a:txBody>
                    <a:bodyPr/>
                    <a:lstStyle/>
                    <a:p>
                      <a:r>
                        <a:rPr lang="en-IN" sz="1400" dirty="0">
                          <a:latin typeface="Times New Roman" panose="02020603050405020304" pitchFamily="18" charset="0"/>
                          <a:cs typeface="Times New Roman" panose="02020603050405020304" pitchFamily="18" charset="0"/>
                        </a:rPr>
                        <a:t>EXPECTED OUTPUT</a:t>
                      </a:r>
                    </a:p>
                  </a:txBody>
                  <a:tcPr/>
                </a:tc>
                <a:tc>
                  <a:txBody>
                    <a:bodyPr/>
                    <a:lstStyle/>
                    <a:p>
                      <a:r>
                        <a:rPr lang="en-IN" sz="1400" dirty="0">
                          <a:latin typeface="Times New Roman" panose="02020603050405020304" pitchFamily="18" charset="0"/>
                          <a:cs typeface="Times New Roman" panose="02020603050405020304" pitchFamily="18" charset="0"/>
                        </a:rPr>
                        <a:t>ACTUAL OUTPUT</a:t>
                      </a:r>
                    </a:p>
                  </a:txBody>
                  <a:tcPr/>
                </a:tc>
                <a:tc>
                  <a:txBody>
                    <a:bodyPr/>
                    <a:lstStyle/>
                    <a:p>
                      <a:r>
                        <a:rPr lang="en-IN" sz="1400" dirty="0">
                          <a:latin typeface="Times New Roman" panose="02020603050405020304" pitchFamily="18" charset="0"/>
                          <a:cs typeface="Times New Roman" panose="02020603050405020304" pitchFamily="18" charset="0"/>
                        </a:rPr>
                        <a:t>TEST RESULT</a:t>
                      </a:r>
                    </a:p>
                  </a:txBody>
                  <a:tcPr/>
                </a:tc>
                <a:extLst>
                  <a:ext uri="{0D108BD9-81ED-4DB2-BD59-A6C34878D82A}">
                    <a16:rowId xmlns:a16="http://schemas.microsoft.com/office/drawing/2014/main" val="2448548716"/>
                  </a:ext>
                </a:extLst>
              </a:tr>
              <a:tr h="936104">
                <a:tc>
                  <a:txBody>
                    <a:bodyPr/>
                    <a:lstStyle/>
                    <a:p>
                      <a:r>
                        <a:rPr lang="en-IN" sz="1400" dirty="0">
                          <a:latin typeface="Times New Roman" panose="02020603050405020304" pitchFamily="18" charset="0"/>
                          <a:cs typeface="Times New Roman" panose="02020603050405020304" pitchFamily="18" charset="0"/>
                        </a:rPr>
                        <a:t>1.</a:t>
                      </a:r>
                    </a:p>
                  </a:txBody>
                  <a:tcPr/>
                </a:tc>
                <a:tc>
                  <a:txBody>
                    <a:bodyPr/>
                    <a:lstStyle/>
                    <a:p>
                      <a:r>
                        <a:rPr lang="en-IN" sz="1400" dirty="0">
                          <a:latin typeface="Times New Roman" panose="02020603050405020304" pitchFamily="18" charset="0"/>
                          <a:cs typeface="Times New Roman" panose="02020603050405020304" pitchFamily="18" charset="0"/>
                        </a:rPr>
                        <a:t>To request a file in owner page</a:t>
                      </a:r>
                    </a:p>
                  </a:txBody>
                  <a:tcPr/>
                </a:tc>
                <a:tc>
                  <a:txBody>
                    <a:bodyPr/>
                    <a:lstStyle/>
                    <a:p>
                      <a:r>
                        <a:rPr lang="en-IN" sz="1400" dirty="0">
                          <a:latin typeface="Times New Roman" panose="02020603050405020304" pitchFamily="18" charset="0"/>
                          <a:cs typeface="Times New Roman" panose="02020603050405020304" pitchFamily="18" charset="0"/>
                        </a:rPr>
                        <a:t>Request the file which</a:t>
                      </a:r>
                    </a:p>
                    <a:p>
                      <a:r>
                        <a:rPr lang="en-IN" sz="1400" dirty="0">
                          <a:latin typeface="Times New Roman" panose="02020603050405020304" pitchFamily="18" charset="0"/>
                          <a:cs typeface="Times New Roman" panose="02020603050405020304" pitchFamily="18" charset="0"/>
                        </a:rPr>
                        <a:t>uploaded.</a:t>
                      </a:r>
                    </a:p>
                    <a:p>
                      <a:r>
                        <a:rPr lang="en-IN" sz="1400" dirty="0">
                          <a:latin typeface="Times New Roman" panose="02020603050405020304" pitchFamily="18" charset="0"/>
                          <a:cs typeface="Times New Roman" panose="02020603050405020304" pitchFamily="18" charset="0"/>
                        </a:rPr>
                        <a:t>Message: xxx</a:t>
                      </a:r>
                    </a:p>
                  </a:txBody>
                  <a:tcPr/>
                </a:tc>
                <a:tc>
                  <a:txBody>
                    <a:bodyPr/>
                    <a:lstStyle/>
                    <a:p>
                      <a:r>
                        <a:rPr lang="en-IN" sz="1400" dirty="0">
                          <a:latin typeface="Times New Roman" panose="02020603050405020304" pitchFamily="18" charset="0"/>
                          <a:cs typeface="Times New Roman" panose="02020603050405020304" pitchFamily="18" charset="0"/>
                        </a:rPr>
                        <a:t>Request sent successfully</a:t>
                      </a:r>
                    </a:p>
                  </a:txBody>
                  <a:tcPr/>
                </a:tc>
                <a:tc>
                  <a:txBody>
                    <a:bodyPr/>
                    <a:lstStyle/>
                    <a:p>
                      <a:r>
                        <a:rPr lang="en-IN" sz="1400" dirty="0">
                          <a:latin typeface="Times New Roman" panose="02020603050405020304" pitchFamily="18" charset="0"/>
                          <a:cs typeface="Times New Roman" panose="02020603050405020304" pitchFamily="18" charset="0"/>
                        </a:rPr>
                        <a:t>Request sent successfully</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95286999"/>
                  </a:ext>
                </a:extLst>
              </a:tr>
              <a:tr h="1008112">
                <a:tc>
                  <a:txBody>
                    <a:bodyPr/>
                    <a:lstStyle/>
                    <a:p>
                      <a:r>
                        <a:rPr lang="en-IN" sz="1400" dirty="0">
                          <a:latin typeface="Times New Roman" panose="02020603050405020304" pitchFamily="18" charset="0"/>
                          <a:cs typeface="Times New Roman" panose="02020603050405020304" pitchFamily="18" charset="0"/>
                        </a:rPr>
                        <a:t>2.</a:t>
                      </a:r>
                    </a:p>
                  </a:txBody>
                  <a:tcPr/>
                </a:tc>
                <a:tc>
                  <a:txBody>
                    <a:bodyPr/>
                    <a:lstStyle/>
                    <a:p>
                      <a:r>
                        <a:rPr lang="en-IN" sz="1400" dirty="0">
                          <a:latin typeface="Times New Roman" panose="02020603050405020304" pitchFamily="18" charset="0"/>
                          <a:cs typeface="Times New Roman" panose="02020603050405020304" pitchFamily="18" charset="0"/>
                        </a:rPr>
                        <a:t>To accept the owner request in service provider page</a:t>
                      </a:r>
                    </a:p>
                  </a:txBody>
                  <a:tcPr/>
                </a:tc>
                <a:tc>
                  <a:txBody>
                    <a:bodyPr/>
                    <a:lstStyle/>
                    <a:p>
                      <a:r>
                        <a:rPr lang="en-IN" sz="1400" dirty="0">
                          <a:latin typeface="Times New Roman" panose="02020603050405020304" pitchFamily="18" charset="0"/>
                          <a:cs typeface="Times New Roman" panose="02020603050405020304" pitchFamily="18" charset="0"/>
                        </a:rPr>
                        <a:t>Accept the owner request</a:t>
                      </a:r>
                    </a:p>
                  </a:txBody>
                  <a:tcPr/>
                </a:tc>
                <a:tc>
                  <a:txBody>
                    <a:bodyPr/>
                    <a:lstStyle/>
                    <a:p>
                      <a:r>
                        <a:rPr lang="en-IN" sz="1400" dirty="0">
                          <a:latin typeface="Times New Roman" panose="02020603050405020304" pitchFamily="18" charset="0"/>
                          <a:cs typeface="Times New Roman" panose="02020603050405020304" pitchFamily="18" charset="0"/>
                        </a:rPr>
                        <a:t>Request accepted successfully</a:t>
                      </a:r>
                    </a:p>
                  </a:txBody>
                  <a:tcPr/>
                </a:tc>
                <a:tc>
                  <a:txBody>
                    <a:bodyPr/>
                    <a:lstStyle/>
                    <a:p>
                      <a:r>
                        <a:rPr lang="en-IN" sz="1400" dirty="0">
                          <a:latin typeface="Times New Roman" panose="02020603050405020304" pitchFamily="18" charset="0"/>
                          <a:cs typeface="Times New Roman" panose="02020603050405020304" pitchFamily="18" charset="0"/>
                        </a:rPr>
                        <a:t>Request accepted successfully</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2487108080"/>
                  </a:ext>
                </a:extLst>
              </a:tr>
              <a:tr h="1008112">
                <a:tc>
                  <a:txBody>
                    <a:bodyPr/>
                    <a:lstStyle/>
                    <a:p>
                      <a:r>
                        <a:rPr lang="en-IN" sz="1400" dirty="0">
                          <a:latin typeface="Times New Roman" panose="02020603050405020304" pitchFamily="18" charset="0"/>
                          <a:cs typeface="Times New Roman" panose="02020603050405020304" pitchFamily="18" charset="0"/>
                        </a:rPr>
                        <a:t>3.</a:t>
                      </a:r>
                    </a:p>
                  </a:txBody>
                  <a:tcPr/>
                </a:tc>
                <a:tc>
                  <a:txBody>
                    <a:bodyPr/>
                    <a:lstStyle/>
                    <a:p>
                      <a:r>
                        <a:rPr lang="en-IN" sz="1400" dirty="0">
                          <a:latin typeface="Times New Roman" panose="02020603050405020304" pitchFamily="18" charset="0"/>
                          <a:cs typeface="Times New Roman" panose="02020603050405020304" pitchFamily="18" charset="0"/>
                        </a:rPr>
                        <a:t>To upload a new file in owner page</a:t>
                      </a:r>
                    </a:p>
                  </a:txBody>
                  <a:tcPr/>
                </a:tc>
                <a:tc>
                  <a:txBody>
                    <a:bodyPr/>
                    <a:lstStyle/>
                    <a:p>
                      <a:r>
                        <a:rPr lang="en-IN" sz="1400" dirty="0">
                          <a:latin typeface="Times New Roman" panose="02020603050405020304" pitchFamily="18" charset="0"/>
                          <a:cs typeface="Times New Roman" panose="02020603050405020304" pitchFamily="18" charset="0"/>
                        </a:rPr>
                        <a:t>Choose file: yyy.pdf</a:t>
                      </a:r>
                    </a:p>
                  </a:txBody>
                  <a:tcPr/>
                </a:tc>
                <a:tc>
                  <a:txBody>
                    <a:bodyPr/>
                    <a:lstStyle/>
                    <a:p>
                      <a:r>
                        <a:rPr lang="en-IN" sz="1400" dirty="0">
                          <a:latin typeface="Times New Roman" panose="02020603050405020304" pitchFamily="18" charset="0"/>
                          <a:cs typeface="Times New Roman" panose="02020603050405020304" pitchFamily="18" charset="0"/>
                        </a:rPr>
                        <a:t>New file uploaded successfully</a:t>
                      </a:r>
                    </a:p>
                  </a:txBody>
                  <a:tcPr/>
                </a:tc>
                <a:tc>
                  <a:txBody>
                    <a:bodyPr/>
                    <a:lstStyle/>
                    <a:p>
                      <a:r>
                        <a:rPr lang="en-IN" sz="1400" dirty="0">
                          <a:latin typeface="Times New Roman" panose="02020603050405020304" pitchFamily="18" charset="0"/>
                          <a:cs typeface="Times New Roman" panose="02020603050405020304" pitchFamily="18" charset="0"/>
                        </a:rPr>
                        <a:t>New file uploaded successfully</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3391792457"/>
                  </a:ext>
                </a:extLst>
              </a:tr>
              <a:tr h="1008112">
                <a:tc>
                  <a:txBody>
                    <a:bodyPr/>
                    <a:lstStyle/>
                    <a:p>
                      <a:r>
                        <a:rPr lang="en-IN" sz="1400" dirty="0">
                          <a:latin typeface="Times New Roman" panose="02020603050405020304" pitchFamily="18" charset="0"/>
                          <a:cs typeface="Times New Roman" panose="02020603050405020304" pitchFamily="18" charset="0"/>
                        </a:rPr>
                        <a:t>4.</a:t>
                      </a:r>
                    </a:p>
                  </a:txBody>
                  <a:tcPr/>
                </a:tc>
                <a:tc>
                  <a:txBody>
                    <a:bodyPr/>
                    <a:lstStyle/>
                    <a:p>
                      <a:r>
                        <a:rPr lang="en-IN" sz="1400" dirty="0">
                          <a:latin typeface="Times New Roman" panose="02020603050405020304" pitchFamily="18" charset="0"/>
                          <a:cs typeface="Times New Roman" panose="02020603050405020304" pitchFamily="18" charset="0"/>
                        </a:rPr>
                        <a:t>To download a new file in user page</a:t>
                      </a:r>
                    </a:p>
                  </a:txBody>
                  <a:tcPr/>
                </a:tc>
                <a:tc>
                  <a:txBody>
                    <a:bodyPr/>
                    <a:lstStyle/>
                    <a:p>
                      <a:r>
                        <a:rPr lang="en-IN" sz="1400" dirty="0" err="1">
                          <a:latin typeface="Times New Roman" panose="02020603050405020304" pitchFamily="18" charset="0"/>
                          <a:cs typeface="Times New Roman" panose="02020603050405020304" pitchFamily="18" charset="0"/>
                        </a:rPr>
                        <a:t>Filekey</a:t>
                      </a:r>
                      <a:r>
                        <a:rPr lang="en-IN" sz="1400" dirty="0">
                          <a:latin typeface="Times New Roman" panose="02020603050405020304" pitchFamily="18" charset="0"/>
                          <a:cs typeface="Times New Roman" panose="02020603050405020304" pitchFamily="18" charset="0"/>
                        </a:rPr>
                        <a:t>: xxx</a:t>
                      </a:r>
                    </a:p>
                    <a:p>
                      <a:r>
                        <a:rPr lang="en-IN" sz="1400" dirty="0" err="1">
                          <a:latin typeface="Times New Roman" panose="02020603050405020304" pitchFamily="18" charset="0"/>
                          <a:cs typeface="Times New Roman" panose="02020603050405020304" pitchFamily="18" charset="0"/>
                        </a:rPr>
                        <a:t>Cspkey</a:t>
                      </a:r>
                      <a:r>
                        <a:rPr lang="en-IN" sz="1400" dirty="0">
                          <a:latin typeface="Times New Roman" panose="02020603050405020304" pitchFamily="18" charset="0"/>
                          <a:cs typeface="Times New Roman" panose="02020603050405020304" pitchFamily="18" charset="0"/>
                        </a:rPr>
                        <a:t>: xxx</a:t>
                      </a:r>
                    </a:p>
                  </a:txBody>
                  <a:tcPr/>
                </a:tc>
                <a:tc>
                  <a:txBody>
                    <a:bodyPr/>
                    <a:lstStyle/>
                    <a:p>
                      <a:r>
                        <a:rPr lang="en-IN" sz="1400" dirty="0">
                          <a:latin typeface="Times New Roman" panose="02020603050405020304" pitchFamily="18" charset="0"/>
                          <a:cs typeface="Times New Roman" panose="02020603050405020304" pitchFamily="18" charset="0"/>
                        </a:rPr>
                        <a:t>File downloaded</a:t>
                      </a:r>
                    </a:p>
                  </a:txBody>
                  <a:tcPr/>
                </a:tc>
                <a:tc>
                  <a:txBody>
                    <a:bodyPr/>
                    <a:lstStyle/>
                    <a:p>
                      <a:r>
                        <a:rPr lang="en-IN" sz="1400" dirty="0">
                          <a:latin typeface="Times New Roman" panose="02020603050405020304" pitchFamily="18" charset="0"/>
                          <a:cs typeface="Times New Roman" panose="02020603050405020304" pitchFamily="18" charset="0"/>
                        </a:rPr>
                        <a:t>File downloaded</a:t>
                      </a:r>
                    </a:p>
                  </a:txBody>
                  <a:tcPr/>
                </a:tc>
                <a:tc>
                  <a:txBody>
                    <a:bodyPr/>
                    <a:lstStyle/>
                    <a:p>
                      <a:r>
                        <a:rPr lang="en-IN" sz="1400" dirty="0">
                          <a:latin typeface="Times New Roman" panose="02020603050405020304" pitchFamily="18" charset="0"/>
                          <a:cs typeface="Times New Roman" panose="02020603050405020304" pitchFamily="18" charset="0"/>
                        </a:rPr>
                        <a:t>PASSED</a:t>
                      </a:r>
                    </a:p>
                  </a:txBody>
                  <a:tcPr/>
                </a:tc>
                <a:extLst>
                  <a:ext uri="{0D108BD9-81ED-4DB2-BD59-A6C34878D82A}">
                    <a16:rowId xmlns:a16="http://schemas.microsoft.com/office/drawing/2014/main" val="2812686359"/>
                  </a:ext>
                </a:extLst>
              </a:tr>
            </a:tbl>
          </a:graphicData>
        </a:graphic>
      </p:graphicFrame>
    </p:spTree>
    <p:extLst>
      <p:ext uri="{BB962C8B-B14F-4D97-AF65-F5344CB8AC3E}">
        <p14:creationId xmlns:p14="http://schemas.microsoft.com/office/powerpoint/2010/main" val="38623850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571604" y="1428736"/>
            <a:ext cx="6286544" cy="3286148"/>
          </a:xfrm>
          <a:prstGeom prst="rect">
            <a:avLst/>
          </a:prstGeom>
        </p:spPr>
      </p:pic>
      <p:sp>
        <p:nvSpPr>
          <p:cNvPr id="3" name="TextBox 2"/>
          <p:cNvSpPr txBox="1"/>
          <p:nvPr/>
        </p:nvSpPr>
        <p:spPr>
          <a:xfrm>
            <a:off x="1000100" y="357166"/>
            <a:ext cx="6786610" cy="584775"/>
          </a:xfrm>
          <a:prstGeom prst="rect">
            <a:avLst/>
          </a:prstGeom>
          <a:noFill/>
        </p:spPr>
        <p:txBody>
          <a:bodyPr wrap="square" rtlCol="0">
            <a:spAutoFit/>
          </a:bodyPr>
          <a:lstStyle/>
          <a:p>
            <a:pPr algn="ctr"/>
            <a:r>
              <a:rPr lang="en-US" sz="2400" b="1" dirty="0">
                <a:latin typeface="Arial" pitchFamily="34" charset="0"/>
                <a:cs typeface="Arial" pitchFamily="34" charset="0"/>
              </a:rPr>
              <a:t>    </a:t>
            </a:r>
            <a:r>
              <a:rPr lang="en-US" sz="3200" b="1" dirty="0">
                <a:latin typeface="Arial" pitchFamily="34" charset="0"/>
                <a:cs typeface="Arial" pitchFamily="34" charset="0"/>
              </a:rPr>
              <a:t>Screenshots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857356" y="1500174"/>
            <a:ext cx="5731510" cy="321471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285852" y="142852"/>
            <a:ext cx="6786610" cy="3071834"/>
          </a:xfrm>
          <a:prstGeom prst="rect">
            <a:avLst/>
          </a:prstGeom>
        </p:spPr>
      </p:pic>
      <p:pic>
        <p:nvPicPr>
          <p:cNvPr id="3" name="Picture 2"/>
          <p:cNvPicPr/>
          <p:nvPr/>
        </p:nvPicPr>
        <p:blipFill>
          <a:blip r:embed="rId3"/>
          <a:stretch>
            <a:fillRect/>
          </a:stretch>
        </p:blipFill>
        <p:spPr>
          <a:xfrm>
            <a:off x="1643042" y="3357562"/>
            <a:ext cx="5731510" cy="294413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643042" y="285728"/>
            <a:ext cx="5731510" cy="335756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000100" y="285728"/>
            <a:ext cx="7500990" cy="500066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000100" y="500042"/>
            <a:ext cx="7215238" cy="2643206"/>
          </a:xfrm>
          <a:prstGeom prst="rect">
            <a:avLst/>
          </a:prstGeom>
        </p:spPr>
      </p:pic>
      <p:pic>
        <p:nvPicPr>
          <p:cNvPr id="3" name="Picture 2"/>
          <p:cNvPicPr/>
          <p:nvPr/>
        </p:nvPicPr>
        <p:blipFill>
          <a:blip r:embed="rId3"/>
          <a:stretch>
            <a:fillRect/>
          </a:stretch>
        </p:blipFill>
        <p:spPr>
          <a:xfrm>
            <a:off x="1000100" y="3643314"/>
            <a:ext cx="7500990" cy="2824316"/>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071538" y="357166"/>
            <a:ext cx="7215238" cy="2720630"/>
          </a:xfrm>
          <a:prstGeom prst="rect">
            <a:avLst/>
          </a:prstGeom>
        </p:spPr>
      </p:pic>
      <p:pic>
        <p:nvPicPr>
          <p:cNvPr id="3" name="Picture 2"/>
          <p:cNvPicPr/>
          <p:nvPr/>
        </p:nvPicPr>
        <p:blipFill>
          <a:blip r:embed="rId3"/>
          <a:stretch>
            <a:fillRect/>
          </a:stretch>
        </p:blipFill>
        <p:spPr>
          <a:xfrm>
            <a:off x="1214414" y="3714752"/>
            <a:ext cx="7072362" cy="266429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5984" y="0"/>
            <a:ext cx="3669595" cy="584775"/>
          </a:xfrm>
          <a:prstGeom prst="rect">
            <a:avLst/>
          </a:prstGeom>
          <a:noFill/>
        </p:spPr>
        <p:txBody>
          <a:bodyPr wrap="none" rtlCol="0">
            <a:spAutoFit/>
          </a:bodyPr>
          <a:lstStyle/>
          <a:p>
            <a:pPr algn="ctr"/>
            <a:r>
              <a:rPr lang="en-US" sz="3200" b="1" dirty="0">
                <a:latin typeface="Arial" pitchFamily="34" charset="0"/>
                <a:cs typeface="Arial" pitchFamily="34" charset="0"/>
              </a:rPr>
              <a:t> Literature Survey</a:t>
            </a:r>
            <a:endParaRPr lang="en-US" sz="3200" dirty="0">
              <a:latin typeface="Arial" pitchFamily="34" charset="0"/>
              <a:cs typeface="Arial"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2633206051"/>
              </p:ext>
            </p:extLst>
          </p:nvPr>
        </p:nvGraphicFramePr>
        <p:xfrm>
          <a:off x="0" y="540178"/>
          <a:ext cx="9144000" cy="5937402"/>
        </p:xfrm>
        <a:graphic>
          <a:graphicData uri="http://schemas.openxmlformats.org/drawingml/2006/table">
            <a:tbl>
              <a:tblPr firstRow="1" bandRow="1">
                <a:tableStyleId>{5C22544A-7EE6-4342-B048-85BDC9FD1C3A}</a:tableStyleId>
              </a:tblPr>
              <a:tblGrid>
                <a:gridCol w="428596">
                  <a:extLst>
                    <a:ext uri="{9D8B030D-6E8A-4147-A177-3AD203B41FA5}">
                      <a16:colId xmlns:a16="http://schemas.microsoft.com/office/drawing/2014/main" val="20000"/>
                    </a:ext>
                  </a:extLst>
                </a:gridCol>
                <a:gridCol w="1357322">
                  <a:extLst>
                    <a:ext uri="{9D8B030D-6E8A-4147-A177-3AD203B41FA5}">
                      <a16:colId xmlns:a16="http://schemas.microsoft.com/office/drawing/2014/main" val="20001"/>
                    </a:ext>
                  </a:extLst>
                </a:gridCol>
                <a:gridCol w="1000132">
                  <a:extLst>
                    <a:ext uri="{9D8B030D-6E8A-4147-A177-3AD203B41FA5}">
                      <a16:colId xmlns:a16="http://schemas.microsoft.com/office/drawing/2014/main" val="20002"/>
                    </a:ext>
                  </a:extLst>
                </a:gridCol>
                <a:gridCol w="571504">
                  <a:extLst>
                    <a:ext uri="{9D8B030D-6E8A-4147-A177-3AD203B41FA5}">
                      <a16:colId xmlns:a16="http://schemas.microsoft.com/office/drawing/2014/main" val="20003"/>
                    </a:ext>
                  </a:extLst>
                </a:gridCol>
                <a:gridCol w="3714776">
                  <a:extLst>
                    <a:ext uri="{9D8B030D-6E8A-4147-A177-3AD203B41FA5}">
                      <a16:colId xmlns:a16="http://schemas.microsoft.com/office/drawing/2014/main" val="20004"/>
                    </a:ext>
                  </a:extLst>
                </a:gridCol>
                <a:gridCol w="2071670">
                  <a:extLst>
                    <a:ext uri="{9D8B030D-6E8A-4147-A177-3AD203B41FA5}">
                      <a16:colId xmlns:a16="http://schemas.microsoft.com/office/drawing/2014/main" val="20005"/>
                    </a:ext>
                  </a:extLst>
                </a:gridCol>
              </a:tblGrid>
              <a:tr h="61892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b="1" kern="1200" dirty="0" err="1">
                          <a:solidFill>
                            <a:schemeClr val="lt1"/>
                          </a:solidFill>
                          <a:latin typeface="+mn-lt"/>
                          <a:ea typeface="+mn-ea"/>
                          <a:cs typeface="+mn-cs"/>
                        </a:rPr>
                        <a:t>s.no</a:t>
                      </a:r>
                      <a:endParaRPr kumimoji="0" lang="en-US" sz="1200" b="1" kern="1200" dirty="0">
                        <a:solidFill>
                          <a:schemeClr val="lt1"/>
                        </a:solidFill>
                        <a:latin typeface="+mn-lt"/>
                        <a:ea typeface="+mn-ea"/>
                        <a:cs typeface="+mn-cs"/>
                      </a:endParaRPr>
                    </a:p>
                    <a:p>
                      <a:endParaRPr lang="en-US" sz="1200" dirty="0"/>
                    </a:p>
                  </a:txBody>
                  <a:tcPr/>
                </a:tc>
                <a:tc>
                  <a:txBody>
                    <a:bodyPr/>
                    <a:lstStyle/>
                    <a:p>
                      <a:r>
                        <a:rPr lang="en-US" sz="1200" dirty="0"/>
                        <a:t>Title</a:t>
                      </a:r>
                    </a:p>
                  </a:txBody>
                  <a:tcPr/>
                </a:tc>
                <a:tc>
                  <a:txBody>
                    <a:bodyPr/>
                    <a:lstStyle/>
                    <a:p>
                      <a:r>
                        <a:rPr lang="en-US" sz="1200" dirty="0"/>
                        <a:t>Author</a:t>
                      </a:r>
                    </a:p>
                  </a:txBody>
                  <a:tcPr/>
                </a:tc>
                <a:tc>
                  <a:txBody>
                    <a:bodyPr/>
                    <a:lstStyle/>
                    <a:p>
                      <a:r>
                        <a:rPr lang="en-US" sz="1200" dirty="0"/>
                        <a:t>Year</a:t>
                      </a:r>
                    </a:p>
                  </a:txBody>
                  <a:tcPr/>
                </a:tc>
                <a:tc>
                  <a:txBody>
                    <a:bodyPr/>
                    <a:lstStyle/>
                    <a:p>
                      <a:r>
                        <a:rPr lang="en-US" sz="1200" dirty="0"/>
                        <a:t>Inference</a:t>
                      </a:r>
                    </a:p>
                  </a:txBody>
                  <a:tcPr/>
                </a:tc>
                <a:tc>
                  <a:txBody>
                    <a:bodyPr/>
                    <a:lstStyle/>
                    <a:p>
                      <a:r>
                        <a:rPr lang="en-US" sz="1200" dirty="0"/>
                        <a:t>Drawbacks</a:t>
                      </a:r>
                    </a:p>
                  </a:txBody>
                  <a:tcPr/>
                </a:tc>
                <a:extLst>
                  <a:ext uri="{0D108BD9-81ED-4DB2-BD59-A6C34878D82A}">
                    <a16:rowId xmlns:a16="http://schemas.microsoft.com/office/drawing/2014/main" val="10000"/>
                  </a:ext>
                </a:extLst>
              </a:tr>
              <a:tr h="238729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kern="1200" dirty="0">
                          <a:solidFill>
                            <a:schemeClr val="dk1"/>
                          </a:solidFill>
                          <a:latin typeface="+mn-lt"/>
                          <a:ea typeface="+mn-ea"/>
                          <a:cs typeface="+mn-cs"/>
                        </a:rPr>
                        <a:t>1.</a:t>
                      </a:r>
                    </a:p>
                    <a:p>
                      <a:endParaRPr lang="en-US" sz="1200" dirty="0"/>
                    </a:p>
                  </a:txBody>
                  <a:tcPr/>
                </a:tc>
                <a:tc>
                  <a:txBody>
                    <a:bodyPr/>
                    <a:lstStyle/>
                    <a:p>
                      <a:pPr>
                        <a:lnSpc>
                          <a:spcPct val="100000"/>
                        </a:lnSpc>
                      </a:pPr>
                      <a:r>
                        <a:rPr lang="x-none" sz="1200" dirty="0">
                          <a:latin typeface="Times New Roman" pitchFamily="18" charset="0"/>
                          <a:cs typeface="Times New Roman" pitchFamily="18" charset="0"/>
                        </a:rPr>
                        <a:t>Security and privacy of big data in a cloud environment</a:t>
                      </a:r>
                      <a:r>
                        <a:rPr lang="en-US" sz="1200" dirty="0">
                          <a:latin typeface="Times New Roman" pitchFamily="18" charset="0"/>
                          <a:cs typeface="Times New Roman" pitchFamily="18" charset="0"/>
                        </a:rPr>
                        <a:t>.</a:t>
                      </a:r>
                      <a:endParaRPr lang="en-US" sz="1200" b="1" dirty="0">
                        <a:latin typeface="Times New Roman" pitchFamily="18" charset="0"/>
                        <a:cs typeface="Times New Roman"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u="none" dirty="0">
                          <a:solidFill>
                            <a:schemeClr val="tx1"/>
                          </a:solidFill>
                          <a:latin typeface="Times New Roman" pitchFamily="18" charset="0"/>
                          <a:cs typeface="Times New Roman" pitchFamily="18" charset="0"/>
                        </a:rPr>
                        <a:t>Journal:</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u="none" dirty="0">
                          <a:solidFill>
                            <a:schemeClr val="tx1"/>
                          </a:solidFill>
                          <a:latin typeface="Times New Roman" pitchFamily="18" charset="0"/>
                          <a:cs typeface="Times New Roman" pitchFamily="18" charset="0"/>
                        </a:rPr>
                        <a:t>International journal of</a:t>
                      </a:r>
                      <a:r>
                        <a:rPr lang="en-US" sz="1200" b="0" u="none" baseline="0" dirty="0">
                          <a:solidFill>
                            <a:schemeClr val="tx1"/>
                          </a:solidFill>
                          <a:latin typeface="Times New Roman" pitchFamily="18" charset="0"/>
                          <a:cs typeface="Times New Roman" pitchFamily="18" charset="0"/>
                        </a:rPr>
                        <a:t> network security and its </a:t>
                      </a:r>
                      <a:r>
                        <a:rPr lang="en-US" sz="1200" b="0" u="none" baseline="0" dirty="0" err="1">
                          <a:solidFill>
                            <a:schemeClr val="tx1"/>
                          </a:solidFill>
                          <a:latin typeface="Times New Roman" pitchFamily="18" charset="0"/>
                          <a:cs typeface="Times New Roman" pitchFamily="18" charset="0"/>
                        </a:rPr>
                        <a:t>apllication</a:t>
                      </a:r>
                      <a:endParaRPr lang="en-US" sz="1200" b="0" u="none" dirty="0">
                        <a:solidFill>
                          <a:schemeClr val="tx1"/>
                        </a:solidFill>
                        <a:latin typeface="Times New Roman" pitchFamily="18" charset="0"/>
                        <a:cs typeface="Times New Roman"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b="0" i="0" kern="1200" dirty="0">
                          <a:solidFill>
                            <a:schemeClr val="tx1"/>
                          </a:solidFill>
                          <a:latin typeface="+mn-lt"/>
                          <a:ea typeface="+mn-ea"/>
                          <a:cs typeface="+mn-cs"/>
                        </a:rPr>
                        <a:t>8(1):59-79</a:t>
                      </a:r>
                    </a:p>
                    <a:p>
                      <a:pPr>
                        <a:lnSpc>
                          <a:spcPct val="100000"/>
                        </a:lnSpc>
                      </a:pPr>
                      <a:endParaRPr lang="en-US" sz="1200" dirty="0"/>
                    </a:p>
                  </a:txBody>
                  <a:tcPr/>
                </a:tc>
                <a:tc>
                  <a:txBody>
                    <a:bodyPr/>
                    <a:lstStyle/>
                    <a:p>
                      <a:r>
                        <a:rPr lang="en-US" sz="1200" dirty="0">
                          <a:latin typeface="Times New Roman" pitchFamily="18" charset="0"/>
                          <a:cs typeface="Times New Roman" pitchFamily="18" charset="0"/>
                        </a:rPr>
                        <a:t>Sanjay Kumar </a:t>
                      </a:r>
                      <a:r>
                        <a:rPr lang="en-US" sz="1200" dirty="0" err="1">
                          <a:latin typeface="Times New Roman" pitchFamily="18" charset="0"/>
                          <a:cs typeface="Times New Roman" pitchFamily="18" charset="0"/>
                        </a:rPr>
                        <a:t>Madria</a:t>
                      </a:r>
                      <a:r>
                        <a:rPr lang="en-US" sz="1200" dirty="0">
                          <a:latin typeface="Times New Roman" pitchFamily="18" charset="0"/>
                          <a:cs typeface="Times New Roman" pitchFamily="18" charset="0"/>
                        </a:rPr>
                        <a:t>;</a:t>
                      </a:r>
                      <a:endParaRPr lang="en-US" sz="1200" dirty="0"/>
                    </a:p>
                  </a:txBody>
                  <a:tcPr/>
                </a:tc>
                <a:tc>
                  <a:txBody>
                    <a:bodyPr/>
                    <a:lstStyle/>
                    <a:p>
                      <a:r>
                        <a:rPr lang="en-US" sz="1200" dirty="0"/>
                        <a:t>2015</a:t>
                      </a:r>
                    </a:p>
                  </a:txBody>
                  <a:tcPr/>
                </a:tc>
                <a:tc>
                  <a:txBody>
                    <a:bodyPr/>
                    <a:lstStyle/>
                    <a:p>
                      <a:r>
                        <a:rPr lang="en-US" sz="1200" dirty="0">
                          <a:latin typeface="Times New Roman" pitchFamily="18" charset="0"/>
                          <a:cs typeface="Times New Roman" pitchFamily="18" charset="0"/>
                        </a:rPr>
                        <a:t>In smart meters, data of the consumers must be protected else private information can be leaked. Similarly, due to the cost-efficiency, reduced overhead management and dynamic resource needs, content owners are outsourcing their data to the cloud who can act as a service provider on their behalf. However, by outsourcing their data to the cloud, the owners may lose access control and privacy of data as cloud becomes a third party. By using these data storage services, the data owners can relieve the burden of local data storage and </a:t>
                      </a:r>
                      <a:r>
                        <a:rPr lang="en-US" sz="1200" dirty="0" err="1">
                          <a:latin typeface="Times New Roman" pitchFamily="18" charset="0"/>
                          <a:cs typeface="Times New Roman" pitchFamily="18" charset="0"/>
                        </a:rPr>
                        <a:t>maintenanc</a:t>
                      </a:r>
                      <a:r>
                        <a:rPr lang="en-US" sz="1200" dirty="0">
                          <a:latin typeface="Times New Roman" pitchFamily="18" charset="0"/>
                          <a:cs typeface="Times New Roman" pitchFamily="18" charset="0"/>
                        </a:rPr>
                        <a:t>.</a:t>
                      </a:r>
                      <a:endParaRPr lang="en-US" sz="1200" dirty="0"/>
                    </a:p>
                  </a:txBody>
                  <a:tcPr/>
                </a:tc>
                <a:tc>
                  <a:txBody>
                    <a:bodyPr/>
                    <a:lstStyle/>
                    <a:p>
                      <a:r>
                        <a:rPr lang="en-US" sz="1200" dirty="0">
                          <a:latin typeface="Times New Roman" pitchFamily="18" charset="0"/>
                          <a:cs typeface="Times New Roman" pitchFamily="18" charset="0"/>
                        </a:rPr>
                        <a:t>Since data owners and the cloud servers are not in the same trusted domain, the outsourced data may be at risk as the cloud server may no longer be fully trusted. Therefore, data integrity is of critical importance. Cloud should let the owners or a trusted third party to check for the integrity of their data storage without demanding a local copy of the data.</a:t>
                      </a:r>
                      <a:endParaRPr lang="en-US" sz="1200" dirty="0"/>
                    </a:p>
                  </a:txBody>
                  <a:tcPr/>
                </a:tc>
                <a:extLst>
                  <a:ext uri="{0D108BD9-81ED-4DB2-BD59-A6C34878D82A}">
                    <a16:rowId xmlns:a16="http://schemas.microsoft.com/office/drawing/2014/main" val="10001"/>
                  </a:ext>
                </a:extLst>
              </a:tr>
              <a:tr h="282844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kern="1200" dirty="0">
                          <a:solidFill>
                            <a:schemeClr val="dk1"/>
                          </a:solidFill>
                          <a:latin typeface="+mn-lt"/>
                          <a:ea typeface="+mn-ea"/>
                          <a:cs typeface="+mn-cs"/>
                        </a:rPr>
                        <a:t>2.</a:t>
                      </a:r>
                    </a:p>
                    <a:p>
                      <a:endParaRPr lang="en-US" sz="1200" dirty="0"/>
                    </a:p>
                  </a:txBody>
                  <a:tcPr/>
                </a:tc>
                <a:tc>
                  <a:txBody>
                    <a:bodyPr/>
                    <a:lstStyle/>
                    <a:p>
                      <a:pPr>
                        <a:lnSpc>
                          <a:spcPct val="100000"/>
                        </a:lnSpc>
                      </a:pPr>
                      <a:r>
                        <a:rPr lang="x-none" sz="1200" dirty="0">
                          <a:latin typeface="Times New Roman" pitchFamily="18" charset="0"/>
                          <a:cs typeface="Times New Roman" pitchFamily="18" charset="0"/>
                        </a:rPr>
                        <a:t>Survey on secret sharing scheme with deduplication in cloud computing</a:t>
                      </a:r>
                      <a:r>
                        <a:rPr lang="en-US" sz="1200" dirty="0">
                          <a:latin typeface="Times New Roman" pitchFamily="18" charset="0"/>
                          <a:cs typeface="Times New Roman" pitchFamily="18" charset="0"/>
                        </a:rPr>
                        <a:t>.</a:t>
                      </a:r>
                      <a:r>
                        <a:rPr lang="x-none" sz="1200" b="1" dirty="0">
                          <a:latin typeface="Times New Roman" pitchFamily="18" charset="0"/>
                          <a:cs typeface="Times New Roman" pitchFamily="18" charset="0"/>
                        </a:rPr>
                        <a:t> </a:t>
                      </a:r>
                      <a:endParaRPr lang="en-IN" sz="1200" b="1" dirty="0">
                        <a:latin typeface="Times New Roman" pitchFamily="18" charset="0"/>
                        <a:cs typeface="Times New Roman" pitchFamily="18" charset="0"/>
                      </a:endParaRPr>
                    </a:p>
                    <a:p>
                      <a:pPr>
                        <a:lnSpc>
                          <a:spcPct val="100000"/>
                        </a:lnSpc>
                      </a:pPr>
                      <a:r>
                        <a:rPr lang="en-US" sz="1200" dirty="0"/>
                        <a:t>Journal:</a:t>
                      </a:r>
                    </a:p>
                    <a:p>
                      <a:pPr>
                        <a:lnSpc>
                          <a:spcPct val="100000"/>
                        </a:lnSpc>
                      </a:pPr>
                      <a:r>
                        <a:rPr kumimoji="0" lang="en-US" sz="1200" b="1" i="0" kern="1200" dirty="0">
                          <a:solidFill>
                            <a:schemeClr val="dk1"/>
                          </a:solidFill>
                          <a:latin typeface="+mn-lt"/>
                          <a:ea typeface="+mn-ea"/>
                          <a:cs typeface="+mn-cs"/>
                        </a:rPr>
                        <a:t> </a:t>
                      </a:r>
                      <a:r>
                        <a:rPr kumimoji="0" lang="en-US" sz="1200" b="0" i="0" u="none" strike="noStrike" kern="1200" dirty="0">
                          <a:solidFill>
                            <a:schemeClr val="dk1"/>
                          </a:solidFill>
                          <a:latin typeface="Times New Roman" pitchFamily="18" charset="0"/>
                          <a:ea typeface="+mn-ea"/>
                          <a:cs typeface="Times New Roman" pitchFamily="18" charset="0"/>
                        </a:rPr>
                        <a:t>2015 IEEE 9th International Conference on Intelligent Systems and Control (ISCO)</a:t>
                      </a:r>
                      <a:endParaRPr lang="en-US" sz="1200" dirty="0">
                        <a:latin typeface="Times New Roman" pitchFamily="18" charset="0"/>
                        <a:cs typeface="Times New Roman" pitchFamily="18" charset="0"/>
                      </a:endParaRPr>
                    </a:p>
                    <a:p>
                      <a:pPr>
                        <a:lnSpc>
                          <a:spcPct val="100000"/>
                        </a:lnSpc>
                      </a:pPr>
                      <a:endParaRPr lang="en-US" sz="1200" b="1" dirty="0">
                        <a:latin typeface="Times New Roman" pitchFamily="18" charset="0"/>
                        <a:cs typeface="Times New Roman" pitchFamily="18" charset="0"/>
                      </a:endParaRPr>
                    </a:p>
                    <a:p>
                      <a:pPr>
                        <a:lnSpc>
                          <a:spcPct val="100000"/>
                        </a:lnSpc>
                      </a:pPr>
                      <a:endParaRPr lang="en-US" sz="1200" dirty="0"/>
                    </a:p>
                  </a:txBody>
                  <a:tcPr/>
                </a:tc>
                <a:tc>
                  <a:txBody>
                    <a:bodyPr/>
                    <a:lstStyle/>
                    <a:p>
                      <a:r>
                        <a:rPr lang="x-none" sz="1200">
                          <a:latin typeface="Times New Roman" pitchFamily="18" charset="0"/>
                          <a:cs typeface="Times New Roman" pitchFamily="18" charset="0"/>
                        </a:rPr>
                        <a:t>Dharani P; Berlin M.A</a:t>
                      </a:r>
                      <a:r>
                        <a:rPr lang="en-US" sz="1200" dirty="0">
                          <a:latin typeface="Times New Roman" pitchFamily="18" charset="0"/>
                          <a:cs typeface="Times New Roman" pitchFamily="18" charset="0"/>
                        </a:rPr>
                        <a:t>;</a:t>
                      </a:r>
                      <a:endParaRPr lang="en-US" sz="1200" dirty="0"/>
                    </a:p>
                  </a:txBody>
                  <a:tcPr/>
                </a:tc>
                <a:tc>
                  <a:txBody>
                    <a:bodyPr/>
                    <a:lstStyle/>
                    <a:p>
                      <a:r>
                        <a:rPr lang="en-US" sz="1200" dirty="0"/>
                        <a:t>2016</a:t>
                      </a:r>
                    </a:p>
                  </a:txBody>
                  <a:tcPr/>
                </a:tc>
                <a:tc>
                  <a:txBody>
                    <a:bodyPr/>
                    <a:lstStyle/>
                    <a:p>
                      <a:r>
                        <a:rPr lang="en-US" sz="1200" dirty="0">
                          <a:latin typeface="Times New Roman" pitchFamily="18" charset="0"/>
                          <a:cs typeface="Times New Roman" pitchFamily="18" charset="0"/>
                        </a:rPr>
                        <a:t>Data deduplication is one of the techniques used for eliminating duplicate copies of data which is widely used in cloud to reduce storage space and increase bandwidth. Convergent encryption has been extensively adopted for secure deduplication, in order to use efficiently and reliably manage a huge number of convergent keys. A baseline approach named as </a:t>
                      </a:r>
                      <a:r>
                        <a:rPr lang="en-US" sz="1200" dirty="0" err="1">
                          <a:latin typeface="Times New Roman" pitchFamily="18" charset="0"/>
                          <a:cs typeface="Times New Roman" pitchFamily="18" charset="0"/>
                        </a:rPr>
                        <a:t>Dekey</a:t>
                      </a:r>
                      <a:r>
                        <a:rPr lang="en-US" sz="1200" dirty="0">
                          <a:latin typeface="Times New Roman" pitchFamily="18" charset="0"/>
                          <a:cs typeface="Times New Roman" pitchFamily="18" charset="0"/>
                        </a:rPr>
                        <a:t> is used to distribute the convergent key which would be shared across multiple servers. </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A heavy computational cost is required to make n shares and recover the secret as a solution to this problem. Hence a new (k, L, n)-threshold ramp scheme is proposed which is perfect, idle and faster secret sharing scheme, every combination of k or more participants can recover the secret, but every group of less than k participants cannot obtain any information about the secret.</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785786" y="285728"/>
            <a:ext cx="7786742" cy="3000396"/>
          </a:xfrm>
          <a:prstGeom prst="rect">
            <a:avLst/>
          </a:prstGeom>
        </p:spPr>
      </p:pic>
      <p:pic>
        <p:nvPicPr>
          <p:cNvPr id="3" name="Picture 2"/>
          <p:cNvPicPr/>
          <p:nvPr/>
        </p:nvPicPr>
        <p:blipFill>
          <a:blip r:embed="rId3"/>
          <a:stretch>
            <a:fillRect/>
          </a:stretch>
        </p:blipFill>
        <p:spPr>
          <a:xfrm>
            <a:off x="714348" y="3786190"/>
            <a:ext cx="8001056" cy="252223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1000100" y="500042"/>
            <a:ext cx="7358114" cy="4572032"/>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706244" y="1285860"/>
            <a:ext cx="6080465" cy="407196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5800" y="304800"/>
            <a:ext cx="7772400" cy="5909310"/>
          </a:xfrm>
          <a:prstGeom prst="rect">
            <a:avLst/>
          </a:prstGeom>
        </p:spPr>
        <p:txBody>
          <a:bodyPr wrap="square">
            <a:spAutoFit/>
          </a:bodyPr>
          <a:lstStyle/>
          <a:p>
            <a:pPr>
              <a:lnSpc>
                <a:spcPct val="150000"/>
              </a:lnSpc>
            </a:pPr>
            <a:r>
              <a:rPr lang="en-US" b="1" dirty="0">
                <a:latin typeface="Times New Roman" pitchFamily="18" charset="0"/>
                <a:cs typeface="Times New Roman" pitchFamily="18" charset="0"/>
              </a:rPr>
              <a:t>CONCLUSION:</a:t>
            </a:r>
            <a:endParaRPr lang="en-US" dirty="0">
              <a:latin typeface="Times New Roman" pitchFamily="18" charset="0"/>
              <a:cs typeface="Times New Roman" pitchFamily="18" charset="0"/>
            </a:endParaRPr>
          </a:p>
          <a:p>
            <a:pPr>
              <a:lnSpc>
                <a:spcPct val="150000"/>
              </a:lnSpc>
            </a:pPr>
            <a:r>
              <a:rPr lang="en-US" dirty="0">
                <a:latin typeface="Times New Roman" pitchFamily="18" charset="0"/>
                <a:cs typeface="Times New Roman" pitchFamily="18" charset="0"/>
              </a:rPr>
              <a:t>                            This paper proposes a blockchain-enabled deduplicatable data auditing mechanism to improve the efficiency of the network storage service and protect the users’ data. With the assistance of the deduplication technology, the network storage service provider can remove the duplicate data that the user outsourced and save only one copy, thereby reducing the storage burden. On this basis, we designed a blockchain-based data audit mechanism to ensure the integrity of outsourced data and avoid repeated audits by multiple tenants. The blockchain technique is introduced to record the data auditing log, thereby monitoring untrusted TPA during the data auditing process.</a:t>
            </a:r>
          </a:p>
          <a:p>
            <a:pPr>
              <a:lnSpc>
                <a:spcPct val="150000"/>
              </a:lnSpc>
            </a:pPr>
            <a:endParaRPr lang="en-US" dirty="0">
              <a:latin typeface="Times New Roman" pitchFamily="18" charset="0"/>
              <a:cs typeface="Times New Roman" pitchFamily="18" charset="0"/>
            </a:endParaRPr>
          </a:p>
          <a:p>
            <a:pPr>
              <a:lnSpc>
                <a:spcPct val="150000"/>
              </a:lnSpc>
            </a:pPr>
            <a:endParaRPr lang="en-US" dirty="0">
              <a:latin typeface="Times New Roman" pitchFamily="18" charset="0"/>
              <a:cs typeface="Times New Roman" pitchFamily="18" charset="0"/>
            </a:endParaRPr>
          </a:p>
          <a:p>
            <a:pPr>
              <a:lnSpc>
                <a:spcPct val="150000"/>
              </a:lnSpc>
            </a:pPr>
            <a:endParaRPr lang="en-US" dirty="0">
              <a:latin typeface="Times New Roman" pitchFamily="18" charset="0"/>
              <a:cs typeface="Times New Roman" pitchFamily="18" charset="0"/>
            </a:endParaRPr>
          </a:p>
          <a:p>
            <a:pPr>
              <a:lnSpc>
                <a:spcPct val="150000"/>
              </a:lnSpc>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27304320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0" y="381000"/>
            <a:ext cx="7620000" cy="7848302"/>
          </a:xfrm>
          <a:prstGeom prst="rect">
            <a:avLst/>
          </a:prstGeom>
        </p:spPr>
        <p:txBody>
          <a:bodyPr wrap="square">
            <a:spAutoFit/>
          </a:bodyPr>
          <a:lstStyle/>
          <a:p>
            <a:r>
              <a:rPr lang="en-US" b="1" dirty="0">
                <a:latin typeface="Times New Roman" pitchFamily="18" charset="0"/>
                <a:cs typeface="Times New Roman" pitchFamily="18" charset="0"/>
              </a:rPr>
              <a:t>REFERENCES:</a:t>
            </a:r>
            <a:endParaRPr lang="en-US" dirty="0">
              <a:latin typeface="Times New Roman" pitchFamily="18" charset="0"/>
              <a:cs typeface="Times New Roman" pitchFamily="18" charset="0"/>
            </a:endParaRPr>
          </a:p>
          <a:p>
            <a:r>
              <a:rPr lang="en-US" b="1" dirty="0">
                <a:latin typeface="Times New Roman" pitchFamily="18" charset="0"/>
                <a:cs typeface="Times New Roman" pitchFamily="18" charset="0"/>
              </a:rPr>
              <a:t> </a:t>
            </a:r>
            <a:endParaRPr lang="en-US" dirty="0">
              <a:latin typeface="Times New Roman" pitchFamily="18" charset="0"/>
              <a:cs typeface="Times New Roman" pitchFamily="18" charset="0"/>
            </a:endParaRPr>
          </a:p>
          <a:p>
            <a:r>
              <a:rPr lang="en-US" dirty="0">
                <a:latin typeface="Times New Roman" pitchFamily="18" charset="0"/>
                <a:cs typeface="Times New Roman" pitchFamily="18" charset="0"/>
              </a:rPr>
              <a:t>[1] D. </a:t>
            </a:r>
            <a:r>
              <a:rPr lang="en-US" dirty="0" err="1">
                <a:latin typeface="Times New Roman" pitchFamily="18" charset="0"/>
                <a:cs typeface="Times New Roman" pitchFamily="18" charset="0"/>
              </a:rPr>
              <a:t>Reinsel</a:t>
            </a:r>
            <a:r>
              <a:rPr lang="en-US" dirty="0">
                <a:latin typeface="Times New Roman" pitchFamily="18" charset="0"/>
                <a:cs typeface="Times New Roman" pitchFamily="18" charset="0"/>
              </a:rPr>
              <a:t>, J. </a:t>
            </a:r>
            <a:r>
              <a:rPr lang="en-US" dirty="0" err="1">
                <a:latin typeface="Times New Roman" pitchFamily="18" charset="0"/>
                <a:cs typeface="Times New Roman" pitchFamily="18" charset="0"/>
              </a:rPr>
              <a:t>Gantz</a:t>
            </a:r>
            <a:r>
              <a:rPr lang="en-US" dirty="0">
                <a:latin typeface="Times New Roman" pitchFamily="18" charset="0"/>
                <a:cs typeface="Times New Roman" pitchFamily="18" charset="0"/>
              </a:rPr>
              <a:t>, and J. </a:t>
            </a:r>
            <a:r>
              <a:rPr lang="en-US" dirty="0" err="1">
                <a:latin typeface="Times New Roman" pitchFamily="18" charset="0"/>
                <a:cs typeface="Times New Roman" pitchFamily="18" charset="0"/>
              </a:rPr>
              <a:t>Rydning</a:t>
            </a:r>
            <a:r>
              <a:rPr lang="en-US" dirty="0">
                <a:latin typeface="Times New Roman" pitchFamily="18" charset="0"/>
                <a:cs typeface="Times New Roman" pitchFamily="18" charset="0"/>
              </a:rPr>
              <a:t>, “Data age 2025: The digitization of the world: from edge to core,” Int. Data Corporation(IDC), pp. 1–28, 2018.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[2] F. </a:t>
            </a:r>
            <a:r>
              <a:rPr lang="en-US" dirty="0" err="1">
                <a:latin typeface="Times New Roman" pitchFamily="18" charset="0"/>
                <a:cs typeface="Times New Roman" pitchFamily="18" charset="0"/>
              </a:rPr>
              <a:t>Zafar</a:t>
            </a:r>
            <a:r>
              <a:rPr lang="en-US" dirty="0">
                <a:latin typeface="Times New Roman" pitchFamily="18" charset="0"/>
                <a:cs typeface="Times New Roman" pitchFamily="18" charset="0"/>
              </a:rPr>
              <a:t>, A. Khan, S. U. R. Malik, M. Ahmed, A. </a:t>
            </a:r>
            <a:r>
              <a:rPr lang="en-US" dirty="0" err="1">
                <a:latin typeface="Times New Roman" pitchFamily="18" charset="0"/>
                <a:cs typeface="Times New Roman" pitchFamily="18" charset="0"/>
              </a:rPr>
              <a:t>Anjum</a:t>
            </a:r>
            <a:r>
              <a:rPr lang="en-US" dirty="0">
                <a:latin typeface="Times New Roman" pitchFamily="18" charset="0"/>
                <a:cs typeface="Times New Roman" pitchFamily="18" charset="0"/>
              </a:rPr>
              <a:t>, M. I. Khan, N. </a:t>
            </a:r>
            <a:r>
              <a:rPr lang="en-US" dirty="0" err="1">
                <a:latin typeface="Times New Roman" pitchFamily="18" charset="0"/>
                <a:cs typeface="Times New Roman" pitchFamily="18" charset="0"/>
              </a:rPr>
              <a:t>Javed</a:t>
            </a:r>
            <a:r>
              <a:rPr lang="en-US" dirty="0">
                <a:latin typeface="Times New Roman" pitchFamily="18" charset="0"/>
                <a:cs typeface="Times New Roman" pitchFamily="18" charset="0"/>
              </a:rPr>
              <a:t>, M. </a:t>
            </a:r>
            <a:r>
              <a:rPr lang="en-US" dirty="0" err="1">
                <a:latin typeface="Times New Roman" pitchFamily="18" charset="0"/>
                <a:cs typeface="Times New Roman" pitchFamily="18" charset="0"/>
              </a:rPr>
              <a:t>Alam</a:t>
            </a:r>
            <a:r>
              <a:rPr lang="en-US" dirty="0">
                <a:latin typeface="Times New Roman" pitchFamily="18" charset="0"/>
                <a:cs typeface="Times New Roman" pitchFamily="18" charset="0"/>
              </a:rPr>
              <a:t>, and F. </a:t>
            </a:r>
            <a:r>
              <a:rPr lang="en-US" dirty="0" err="1">
                <a:latin typeface="Times New Roman" pitchFamily="18" charset="0"/>
                <a:cs typeface="Times New Roman" pitchFamily="18" charset="0"/>
              </a:rPr>
              <a:t>Jamil</a:t>
            </a:r>
            <a:r>
              <a:rPr lang="en-US" dirty="0">
                <a:latin typeface="Times New Roman" pitchFamily="18" charset="0"/>
                <a:cs typeface="Times New Roman" pitchFamily="18" charset="0"/>
              </a:rPr>
              <a:t>, “A survey of cloud computing data integrity schemes: Design challenges, taxonomy and future trends,” Computers &amp; Security, vol. 65, pp. 29–49, 2017.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[3] L. Zhou, A. Fu, S. Yu, M. Su, and B. </a:t>
            </a:r>
            <a:r>
              <a:rPr lang="en-US" dirty="0" err="1">
                <a:latin typeface="Times New Roman" pitchFamily="18" charset="0"/>
                <a:cs typeface="Times New Roman" pitchFamily="18" charset="0"/>
              </a:rPr>
              <a:t>Kuang</a:t>
            </a:r>
            <a:r>
              <a:rPr lang="en-US" dirty="0">
                <a:latin typeface="Times New Roman" pitchFamily="18" charset="0"/>
                <a:cs typeface="Times New Roman" pitchFamily="18" charset="0"/>
              </a:rPr>
              <a:t>, “Data integrity verification of the outsourced big data in the cloud environment: A survey,” J. </a:t>
            </a:r>
            <a:r>
              <a:rPr lang="en-US" dirty="0" err="1">
                <a:latin typeface="Times New Roman" pitchFamily="18" charset="0"/>
                <a:cs typeface="Times New Roman" pitchFamily="18" charset="0"/>
              </a:rPr>
              <a:t>Netw</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Comput</a:t>
            </a:r>
            <a:r>
              <a:rPr lang="en-US" dirty="0">
                <a:latin typeface="Times New Roman" pitchFamily="18" charset="0"/>
                <a:cs typeface="Times New Roman" pitchFamily="18" charset="0"/>
              </a:rPr>
              <a:t>. Appl., vol. 122, pp. 1–15, 2018.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[4] J. </a:t>
            </a:r>
            <a:r>
              <a:rPr lang="en-US" dirty="0" err="1">
                <a:latin typeface="Times New Roman" pitchFamily="18" charset="0"/>
                <a:cs typeface="Times New Roman" pitchFamily="18" charset="0"/>
              </a:rPr>
              <a:t>Gratz</a:t>
            </a:r>
            <a:r>
              <a:rPr lang="en-US" dirty="0">
                <a:latin typeface="Times New Roman" pitchFamily="18" charset="0"/>
                <a:cs typeface="Times New Roman" pitchFamily="18" charset="0"/>
              </a:rPr>
              <a:t> and D. </a:t>
            </a:r>
            <a:r>
              <a:rPr lang="en-US" dirty="0" err="1">
                <a:latin typeface="Times New Roman" pitchFamily="18" charset="0"/>
                <a:cs typeface="Times New Roman" pitchFamily="18" charset="0"/>
              </a:rPr>
              <a:t>Reinsel</a:t>
            </a:r>
            <a:r>
              <a:rPr lang="en-US" dirty="0">
                <a:latin typeface="Times New Roman" pitchFamily="18" charset="0"/>
                <a:cs typeface="Times New Roman" pitchFamily="18" charset="0"/>
              </a:rPr>
              <a:t>, “The digital universe decade-are you ready?” IDC White Paper, pp. 1–16, 2010.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[5] Y. Shin, D. Koo, and J. </a:t>
            </a:r>
            <a:r>
              <a:rPr lang="en-US" dirty="0" err="1">
                <a:latin typeface="Times New Roman" pitchFamily="18" charset="0"/>
                <a:cs typeface="Times New Roman" pitchFamily="18" charset="0"/>
              </a:rPr>
              <a:t>Hur</a:t>
            </a:r>
            <a:r>
              <a:rPr lang="en-US" dirty="0">
                <a:latin typeface="Times New Roman" pitchFamily="18" charset="0"/>
                <a:cs typeface="Times New Roman" pitchFamily="18" charset="0"/>
              </a:rPr>
              <a:t>, “A survey of secure data deduplication schemes for cloud storage systems,” ACM </a:t>
            </a:r>
            <a:r>
              <a:rPr lang="en-US" dirty="0" err="1">
                <a:latin typeface="Times New Roman" pitchFamily="18" charset="0"/>
                <a:cs typeface="Times New Roman" pitchFamily="18" charset="0"/>
              </a:rPr>
              <a:t>Comput</a:t>
            </a:r>
            <a:r>
              <a:rPr lang="en-US" dirty="0">
                <a:latin typeface="Times New Roman" pitchFamily="18" charset="0"/>
                <a:cs typeface="Times New Roman" pitchFamily="18" charset="0"/>
              </a:rPr>
              <a:t>. Surveys (CSUR), vol. 49, no. 4, pp. 74–112, 2017. </a:t>
            </a: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p>
          <a:p>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4355576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838200"/>
            <a:ext cx="8229600" cy="7848302"/>
          </a:xfrm>
          <a:prstGeom prst="rect">
            <a:avLst/>
          </a:prstGeom>
        </p:spPr>
        <p:txBody>
          <a:bodyPr wrap="square">
            <a:spAutoFit/>
          </a:bodyPr>
          <a:lstStyle/>
          <a:p>
            <a:r>
              <a:rPr lang="en-US" dirty="0">
                <a:latin typeface="Times New Roman" pitchFamily="18" charset="0"/>
                <a:cs typeface="Times New Roman" pitchFamily="18" charset="0"/>
              </a:rPr>
              <a:t>[6] G. </a:t>
            </a:r>
            <a:r>
              <a:rPr lang="en-US" dirty="0" err="1">
                <a:latin typeface="Times New Roman" pitchFamily="18" charset="0"/>
                <a:cs typeface="Times New Roman" pitchFamily="18" charset="0"/>
              </a:rPr>
              <a:t>Ateniese</a:t>
            </a:r>
            <a:r>
              <a:rPr lang="en-US" dirty="0">
                <a:latin typeface="Times New Roman" pitchFamily="18" charset="0"/>
                <a:cs typeface="Times New Roman" pitchFamily="18" charset="0"/>
              </a:rPr>
              <a:t>, R. Burns, R. </a:t>
            </a:r>
            <a:r>
              <a:rPr lang="en-US" dirty="0" err="1">
                <a:latin typeface="Times New Roman" pitchFamily="18" charset="0"/>
                <a:cs typeface="Times New Roman" pitchFamily="18" charset="0"/>
              </a:rPr>
              <a:t>Curtmola</a:t>
            </a:r>
            <a:r>
              <a:rPr lang="en-US" dirty="0">
                <a:latin typeface="Times New Roman" pitchFamily="18" charset="0"/>
                <a:cs typeface="Times New Roman" pitchFamily="18" charset="0"/>
              </a:rPr>
              <a:t>, J. Herring, L. </a:t>
            </a:r>
            <a:r>
              <a:rPr lang="en-US" dirty="0" err="1">
                <a:latin typeface="Times New Roman" pitchFamily="18" charset="0"/>
                <a:cs typeface="Times New Roman" pitchFamily="18" charset="0"/>
              </a:rPr>
              <a:t>Kissner</a:t>
            </a:r>
            <a:r>
              <a:rPr lang="en-US" dirty="0">
                <a:latin typeface="Times New Roman" pitchFamily="18" charset="0"/>
                <a:cs typeface="Times New Roman" pitchFamily="18" charset="0"/>
              </a:rPr>
              <a:t>, Z. Peterson, and D. Song, “Provable data possession at untrusted stores,” in Proc. 14th ACM Conf. </a:t>
            </a:r>
            <a:r>
              <a:rPr lang="en-US" dirty="0" err="1">
                <a:latin typeface="Times New Roman" pitchFamily="18" charset="0"/>
                <a:cs typeface="Times New Roman" pitchFamily="18" charset="0"/>
              </a:rPr>
              <a:t>Comput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Commun</a:t>
            </a:r>
            <a:r>
              <a:rPr lang="en-US" dirty="0">
                <a:latin typeface="Times New Roman" pitchFamily="18" charset="0"/>
                <a:cs typeface="Times New Roman" pitchFamily="18" charset="0"/>
              </a:rPr>
              <a:t>. Security, 2007, pp. 598–609.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[7] H. </a:t>
            </a:r>
            <a:r>
              <a:rPr lang="en-US" dirty="0" err="1">
                <a:latin typeface="Times New Roman" pitchFamily="18" charset="0"/>
                <a:cs typeface="Times New Roman" pitchFamily="18" charset="0"/>
              </a:rPr>
              <a:t>Shacham</a:t>
            </a:r>
            <a:r>
              <a:rPr lang="en-US" dirty="0">
                <a:latin typeface="Times New Roman" pitchFamily="18" charset="0"/>
                <a:cs typeface="Times New Roman" pitchFamily="18" charset="0"/>
              </a:rPr>
              <a:t> and B. Waters, “Compact proofs of </a:t>
            </a:r>
            <a:r>
              <a:rPr lang="en-US" dirty="0" err="1">
                <a:latin typeface="Times New Roman" pitchFamily="18" charset="0"/>
                <a:cs typeface="Times New Roman" pitchFamily="18" charset="0"/>
              </a:rPr>
              <a:t>retrievability</a:t>
            </a:r>
            <a:r>
              <a:rPr lang="en-US" dirty="0">
                <a:latin typeface="Times New Roman" pitchFamily="18" charset="0"/>
                <a:cs typeface="Times New Roman" pitchFamily="18" charset="0"/>
              </a:rPr>
              <a:t>,” in Proc. Int. Conf. Theory Appl. </a:t>
            </a:r>
            <a:r>
              <a:rPr lang="en-US" dirty="0" err="1">
                <a:latin typeface="Times New Roman" pitchFamily="18" charset="0"/>
                <a:cs typeface="Times New Roman" pitchFamily="18" charset="0"/>
              </a:rPr>
              <a:t>Cryptol</a:t>
            </a:r>
            <a:r>
              <a:rPr lang="en-US" dirty="0">
                <a:latin typeface="Times New Roman" pitchFamily="18" charset="0"/>
                <a:cs typeface="Times New Roman" pitchFamily="18" charset="0"/>
              </a:rPr>
              <a:t>. Inf. Security, 2008, pp. 90–107.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[8] Y. Zhu, H. Hu, G.-J. </a:t>
            </a:r>
            <a:r>
              <a:rPr lang="en-US" dirty="0" err="1">
                <a:latin typeface="Times New Roman" pitchFamily="18" charset="0"/>
                <a:cs typeface="Times New Roman" pitchFamily="18" charset="0"/>
              </a:rPr>
              <a:t>Ahn</a:t>
            </a:r>
            <a:r>
              <a:rPr lang="en-US" dirty="0">
                <a:latin typeface="Times New Roman" pitchFamily="18" charset="0"/>
                <a:cs typeface="Times New Roman" pitchFamily="18" charset="0"/>
              </a:rPr>
              <a:t>, and M. Yu, “Cooperative provable data possession for integrity verification in </a:t>
            </a:r>
            <a:r>
              <a:rPr lang="en-US" dirty="0" err="1">
                <a:latin typeface="Times New Roman" pitchFamily="18" charset="0"/>
                <a:cs typeface="Times New Roman" pitchFamily="18" charset="0"/>
              </a:rPr>
              <a:t>multicloud</a:t>
            </a:r>
            <a:r>
              <a:rPr lang="en-US" dirty="0">
                <a:latin typeface="Times New Roman" pitchFamily="18" charset="0"/>
                <a:cs typeface="Times New Roman" pitchFamily="18" charset="0"/>
              </a:rPr>
              <a:t> storage,” IEEE Trans. Parallel </a:t>
            </a:r>
            <a:r>
              <a:rPr lang="en-US" dirty="0" err="1">
                <a:latin typeface="Times New Roman" pitchFamily="18" charset="0"/>
                <a:cs typeface="Times New Roman" pitchFamily="18" charset="0"/>
              </a:rPr>
              <a:t>Distrib</a:t>
            </a:r>
            <a:r>
              <a:rPr lang="en-US" dirty="0">
                <a:latin typeface="Times New Roman" pitchFamily="18" charset="0"/>
                <a:cs typeface="Times New Roman" pitchFamily="18" charset="0"/>
              </a:rPr>
              <a:t>. Syst., vol. 23, no. 12, pp. 2231–2244, 2012.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[9] Y. Yu, Y. Li, B. Yang, W. </a:t>
            </a:r>
            <a:r>
              <a:rPr lang="en-US" dirty="0" err="1">
                <a:latin typeface="Times New Roman" pitchFamily="18" charset="0"/>
                <a:cs typeface="Times New Roman" pitchFamily="18" charset="0"/>
              </a:rPr>
              <a:t>Susilo</a:t>
            </a:r>
            <a:r>
              <a:rPr lang="en-US" dirty="0">
                <a:latin typeface="Times New Roman" pitchFamily="18" charset="0"/>
                <a:cs typeface="Times New Roman" pitchFamily="18" charset="0"/>
              </a:rPr>
              <a:t>, G. Yang, and J. </a:t>
            </a:r>
            <a:r>
              <a:rPr lang="en-US" dirty="0" err="1">
                <a:latin typeface="Times New Roman" pitchFamily="18" charset="0"/>
                <a:cs typeface="Times New Roman" pitchFamily="18" charset="0"/>
              </a:rPr>
              <a:t>Bai</a:t>
            </a:r>
            <a:r>
              <a:rPr lang="en-US" dirty="0">
                <a:latin typeface="Times New Roman" pitchFamily="18" charset="0"/>
                <a:cs typeface="Times New Roman" pitchFamily="18" charset="0"/>
              </a:rPr>
              <a:t>, “Attribute-based cloud data integrity auditing for secure outsourced storage,” IEEE Trans. </a:t>
            </a:r>
            <a:r>
              <a:rPr lang="en-US" dirty="0" err="1">
                <a:latin typeface="Times New Roman" pitchFamily="18" charset="0"/>
                <a:cs typeface="Times New Roman" pitchFamily="18" charset="0"/>
              </a:rPr>
              <a:t>Emerg</a:t>
            </a:r>
            <a:r>
              <a:rPr lang="en-US" dirty="0">
                <a:latin typeface="Times New Roman" pitchFamily="18" charset="0"/>
                <a:cs typeface="Times New Roman" pitchFamily="18" charset="0"/>
              </a:rPr>
              <a:t>. Topics </a:t>
            </a:r>
            <a:r>
              <a:rPr lang="en-US" dirty="0" err="1">
                <a:latin typeface="Times New Roman" pitchFamily="18" charset="0"/>
                <a:cs typeface="Times New Roman" pitchFamily="18" charset="0"/>
              </a:rPr>
              <a:t>Comput</a:t>
            </a:r>
            <a:r>
              <a:rPr lang="en-US" dirty="0">
                <a:latin typeface="Times New Roman" pitchFamily="18" charset="0"/>
                <a:cs typeface="Times New Roman" pitchFamily="18" charset="0"/>
              </a:rPr>
              <a:t>., vol. 14, no. 8, pp. 1–13, 2017.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[10] J. </a:t>
            </a:r>
            <a:r>
              <a:rPr lang="en-US" dirty="0" err="1">
                <a:latin typeface="Times New Roman" pitchFamily="18" charset="0"/>
                <a:cs typeface="Times New Roman" pitchFamily="18" charset="0"/>
              </a:rPr>
              <a:t>Shen</a:t>
            </a:r>
            <a:r>
              <a:rPr lang="en-US" dirty="0">
                <a:latin typeface="Times New Roman" pitchFamily="18" charset="0"/>
                <a:cs typeface="Times New Roman" pitchFamily="18" charset="0"/>
              </a:rPr>
              <a:t>, D. Liu, M. Z. A. </a:t>
            </a:r>
            <a:r>
              <a:rPr lang="en-US" dirty="0" err="1">
                <a:latin typeface="Times New Roman" pitchFamily="18" charset="0"/>
                <a:cs typeface="Times New Roman" pitchFamily="18" charset="0"/>
              </a:rPr>
              <a:t>Bhuiyan</a:t>
            </a:r>
            <a:r>
              <a:rPr lang="en-US" dirty="0">
                <a:latin typeface="Times New Roman" pitchFamily="18" charset="0"/>
                <a:cs typeface="Times New Roman" pitchFamily="18" charset="0"/>
              </a:rPr>
              <a:t>, J. </a:t>
            </a:r>
            <a:r>
              <a:rPr lang="en-US" dirty="0" err="1">
                <a:latin typeface="Times New Roman" pitchFamily="18" charset="0"/>
                <a:cs typeface="Times New Roman" pitchFamily="18" charset="0"/>
              </a:rPr>
              <a:t>Shen</a:t>
            </a:r>
            <a:r>
              <a:rPr lang="en-US" dirty="0">
                <a:latin typeface="Times New Roman" pitchFamily="18" charset="0"/>
                <a:cs typeface="Times New Roman" pitchFamily="18" charset="0"/>
              </a:rPr>
              <a:t>, X. Sun, and A. Castiglione, “Secure verifiable database supporting efficient dynamic operations in cloud computing,” IEEE Trans. </a:t>
            </a:r>
            <a:r>
              <a:rPr lang="en-US" dirty="0" err="1">
                <a:latin typeface="Times New Roman" pitchFamily="18" charset="0"/>
                <a:cs typeface="Times New Roman" pitchFamily="18" charset="0"/>
              </a:rPr>
              <a:t>Emerg</a:t>
            </a:r>
            <a:r>
              <a:rPr lang="en-US" dirty="0">
                <a:latin typeface="Times New Roman" pitchFamily="18" charset="0"/>
                <a:cs typeface="Times New Roman" pitchFamily="18" charset="0"/>
              </a:rPr>
              <a:t>. Topics </a:t>
            </a:r>
            <a:r>
              <a:rPr lang="en-US" dirty="0" err="1">
                <a:latin typeface="Times New Roman" pitchFamily="18" charset="0"/>
                <a:cs typeface="Times New Roman" pitchFamily="18" charset="0"/>
              </a:rPr>
              <a:t>Comput</a:t>
            </a:r>
            <a:r>
              <a:rPr lang="en-US" dirty="0">
                <a:latin typeface="Times New Roman" pitchFamily="18" charset="0"/>
                <a:cs typeface="Times New Roman" pitchFamily="18" charset="0"/>
              </a:rPr>
              <a:t>., pp. 1–11, 2017, </a:t>
            </a:r>
            <a:r>
              <a:rPr lang="en-US" dirty="0" err="1">
                <a:latin typeface="Times New Roman" pitchFamily="18" charset="0"/>
                <a:cs typeface="Times New Roman" pitchFamily="18" charset="0"/>
              </a:rPr>
              <a:t>doi</a:t>
            </a:r>
            <a:r>
              <a:rPr lang="en-US" dirty="0">
                <a:latin typeface="Times New Roman" pitchFamily="18" charset="0"/>
                <a:cs typeface="Times New Roman" pitchFamily="18" charset="0"/>
              </a:rPr>
              <a:t>: 10.1109/TETC.2017.2776402. </a:t>
            </a: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p>
          <a:p>
            <a:endParaRPr lang="en-US" dirty="0"/>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2788326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30707"/>
            <a:ext cx="8422944" cy="8125301"/>
          </a:xfrm>
          <a:prstGeom prst="rect">
            <a:avLst/>
          </a:prstGeom>
        </p:spPr>
        <p:txBody>
          <a:bodyPr wrap="square">
            <a:spAutoFit/>
          </a:bodyPr>
          <a:lstStyle/>
          <a:p>
            <a:endParaRPr lang="en-US" dirty="0">
              <a:latin typeface="Times New Roman" pitchFamily="18" charset="0"/>
              <a:cs typeface="Times New Roman" pitchFamily="18" charset="0"/>
            </a:endParaRP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[11] S. </a:t>
            </a:r>
            <a:r>
              <a:rPr lang="en-US" dirty="0" err="1">
                <a:latin typeface="Times New Roman" pitchFamily="18" charset="0"/>
                <a:cs typeface="Times New Roman" pitchFamily="18" charset="0"/>
              </a:rPr>
              <a:t>Halevi</a:t>
            </a:r>
            <a:r>
              <a:rPr lang="en-US" dirty="0">
                <a:latin typeface="Times New Roman" pitchFamily="18" charset="0"/>
                <a:cs typeface="Times New Roman" pitchFamily="18" charset="0"/>
              </a:rPr>
              <a:t>, D. </a:t>
            </a:r>
            <a:r>
              <a:rPr lang="en-US" dirty="0" err="1">
                <a:latin typeface="Times New Roman" pitchFamily="18" charset="0"/>
                <a:cs typeface="Times New Roman" pitchFamily="18" charset="0"/>
              </a:rPr>
              <a:t>Harnik</a:t>
            </a:r>
            <a:r>
              <a:rPr lang="en-US" dirty="0">
                <a:latin typeface="Times New Roman" pitchFamily="18" charset="0"/>
                <a:cs typeface="Times New Roman" pitchFamily="18" charset="0"/>
              </a:rPr>
              <a:t>, B. </a:t>
            </a:r>
            <a:r>
              <a:rPr lang="en-US" dirty="0" err="1">
                <a:latin typeface="Times New Roman" pitchFamily="18" charset="0"/>
                <a:cs typeface="Times New Roman" pitchFamily="18" charset="0"/>
              </a:rPr>
              <a:t>Pinkas</a:t>
            </a:r>
            <a:r>
              <a:rPr lang="en-US" dirty="0">
                <a:latin typeface="Times New Roman" pitchFamily="18" charset="0"/>
                <a:cs typeface="Times New Roman" pitchFamily="18" charset="0"/>
              </a:rPr>
              <a:t>, and A. Shulman-</a:t>
            </a:r>
            <a:r>
              <a:rPr lang="en-US" dirty="0" err="1">
                <a:latin typeface="Times New Roman" pitchFamily="18" charset="0"/>
                <a:cs typeface="Times New Roman" pitchFamily="18" charset="0"/>
              </a:rPr>
              <a:t>Peleg</a:t>
            </a:r>
            <a:r>
              <a:rPr lang="en-US" dirty="0">
                <a:latin typeface="Times New Roman" pitchFamily="18" charset="0"/>
                <a:cs typeface="Times New Roman" pitchFamily="18" charset="0"/>
              </a:rPr>
              <a:t>, “Proofs of ownership in remote storage systems,” in Proc. 18th ACM Conf. </a:t>
            </a:r>
            <a:r>
              <a:rPr lang="en-US" dirty="0" err="1">
                <a:latin typeface="Times New Roman" pitchFamily="18" charset="0"/>
                <a:cs typeface="Times New Roman" pitchFamily="18" charset="0"/>
              </a:rPr>
              <a:t>Comput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Commun</a:t>
            </a:r>
            <a:r>
              <a:rPr lang="en-US" dirty="0">
                <a:latin typeface="Times New Roman" pitchFamily="18" charset="0"/>
                <a:cs typeface="Times New Roman" pitchFamily="18" charset="0"/>
              </a:rPr>
              <a:t>. Security, 2011, pp. 491–500.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[12] P. </a:t>
            </a:r>
            <a:r>
              <a:rPr lang="en-US" dirty="0" err="1">
                <a:latin typeface="Times New Roman" pitchFamily="18" charset="0"/>
                <a:cs typeface="Times New Roman" pitchFamily="18" charset="0"/>
              </a:rPr>
              <a:t>Puzio</a:t>
            </a:r>
            <a:r>
              <a:rPr lang="en-US" dirty="0">
                <a:latin typeface="Times New Roman" pitchFamily="18" charset="0"/>
                <a:cs typeface="Times New Roman" pitchFamily="18" charset="0"/>
              </a:rPr>
              <a:t>, R. </a:t>
            </a:r>
            <a:r>
              <a:rPr lang="en-US" dirty="0" err="1">
                <a:latin typeface="Times New Roman" pitchFamily="18" charset="0"/>
                <a:cs typeface="Times New Roman" pitchFamily="18" charset="0"/>
              </a:rPr>
              <a:t>Molva</a:t>
            </a:r>
            <a:r>
              <a:rPr lang="en-US" dirty="0">
                <a:latin typeface="Times New Roman" pitchFamily="18" charset="0"/>
                <a:cs typeface="Times New Roman" pitchFamily="18" charset="0"/>
              </a:rPr>
              <a:t>, M. </a:t>
            </a:r>
            <a:r>
              <a:rPr lang="en-US" dirty="0" err="1">
                <a:latin typeface="Times New Roman" pitchFamily="18" charset="0"/>
                <a:cs typeface="Times New Roman" pitchFamily="18" charset="0"/>
              </a:rPr>
              <a:t>Onen</a:t>
            </a:r>
            <a:r>
              <a:rPr lang="en-US" dirty="0">
                <a:latin typeface="Times New Roman" pitchFamily="18" charset="0"/>
                <a:cs typeface="Times New Roman" pitchFamily="18" charset="0"/>
              </a:rPr>
              <a:t>, and S. </a:t>
            </a:r>
            <a:r>
              <a:rPr lang="en-US" dirty="0" err="1">
                <a:latin typeface="Times New Roman" pitchFamily="18" charset="0"/>
                <a:cs typeface="Times New Roman" pitchFamily="18" charset="0"/>
              </a:rPr>
              <a:t>Loureiro</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Cloudedup</a:t>
            </a:r>
            <a:r>
              <a:rPr lang="en-US" dirty="0">
                <a:latin typeface="Times New Roman" pitchFamily="18" charset="0"/>
                <a:cs typeface="Times New Roman" pitchFamily="18" charset="0"/>
              </a:rPr>
              <a:t>: Secure ¨ deduplication with encrypted data for cloud storage,” in Proc. 5th Int. Conf. Cloud </a:t>
            </a:r>
            <a:r>
              <a:rPr lang="en-US" dirty="0" err="1">
                <a:latin typeface="Times New Roman" pitchFamily="18" charset="0"/>
                <a:cs typeface="Times New Roman" pitchFamily="18" charset="0"/>
              </a:rPr>
              <a:t>Comput</a:t>
            </a:r>
            <a:r>
              <a:rPr lang="en-US" dirty="0">
                <a:latin typeface="Times New Roman" pitchFamily="18" charset="0"/>
                <a:cs typeface="Times New Roman" pitchFamily="18" charset="0"/>
              </a:rPr>
              <a:t>. Technol. Sci., vol. 1, 2013, pp. 363–370.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[13] S. Li, C. </a:t>
            </a:r>
            <a:r>
              <a:rPr lang="en-US" dirty="0" err="1">
                <a:latin typeface="Times New Roman" pitchFamily="18" charset="0"/>
                <a:cs typeface="Times New Roman" pitchFamily="18" charset="0"/>
              </a:rPr>
              <a:t>Xu</a:t>
            </a:r>
            <a:r>
              <a:rPr lang="en-US" dirty="0">
                <a:latin typeface="Times New Roman" pitchFamily="18" charset="0"/>
                <a:cs typeface="Times New Roman" pitchFamily="18" charset="0"/>
              </a:rPr>
              <a:t>, and Y. Zhang, “CSED: Client-side encrypted deduplication scheme based on proofs of ownership for cloud storage,” J. Inf. Security Appl., vol. 46, pp. 250–258, 2019.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[14] Q. </a:t>
            </a:r>
            <a:r>
              <a:rPr lang="en-US" dirty="0" err="1">
                <a:latin typeface="Times New Roman" pitchFamily="18" charset="0"/>
                <a:cs typeface="Times New Roman" pitchFamily="18" charset="0"/>
              </a:rPr>
              <a:t>Zheng</a:t>
            </a:r>
            <a:r>
              <a:rPr lang="en-US" dirty="0">
                <a:latin typeface="Times New Roman" pitchFamily="18" charset="0"/>
                <a:cs typeface="Times New Roman" pitchFamily="18" charset="0"/>
              </a:rPr>
              <a:t> and S. </a:t>
            </a:r>
            <a:r>
              <a:rPr lang="en-US" dirty="0" err="1">
                <a:latin typeface="Times New Roman" pitchFamily="18" charset="0"/>
                <a:cs typeface="Times New Roman" pitchFamily="18" charset="0"/>
              </a:rPr>
              <a:t>Xu</a:t>
            </a:r>
            <a:r>
              <a:rPr lang="en-US" dirty="0">
                <a:latin typeface="Times New Roman" pitchFamily="18" charset="0"/>
                <a:cs typeface="Times New Roman" pitchFamily="18" charset="0"/>
              </a:rPr>
              <a:t>, “Secure and efficient proof of storage with deduplication,” in Proc. 2nd ACM Conf. Data Appl. Security Privacy, 2012, pp. 1–12. </a:t>
            </a:r>
          </a:p>
          <a:p>
            <a:r>
              <a:rPr lang="en-US" dirty="0">
                <a:latin typeface="Times New Roman" pitchFamily="18" charset="0"/>
                <a:cs typeface="Times New Roman" pitchFamily="18" charset="0"/>
              </a:rPr>
              <a:t> </a:t>
            </a:r>
          </a:p>
          <a:p>
            <a:r>
              <a:rPr lang="en-US" dirty="0">
                <a:latin typeface="Times New Roman" pitchFamily="18" charset="0"/>
                <a:cs typeface="Times New Roman" pitchFamily="18" charset="0"/>
              </a:rPr>
              <a:t>[15] J. Yuan and S. Yu, “Secure and constant cost public cloud storage auditing with deduplication,” in Proc. IEEE Conf. </a:t>
            </a:r>
            <a:r>
              <a:rPr lang="en-US" dirty="0" err="1">
                <a:latin typeface="Times New Roman" pitchFamily="18" charset="0"/>
                <a:cs typeface="Times New Roman" pitchFamily="18" charset="0"/>
              </a:rPr>
              <a:t>Commun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Netw</a:t>
            </a:r>
            <a:r>
              <a:rPr lang="en-US" dirty="0">
                <a:latin typeface="Times New Roman" pitchFamily="18" charset="0"/>
                <a:cs typeface="Times New Roman" pitchFamily="18" charset="0"/>
              </a:rPr>
              <a:t>. Security (CNS), 2013, pp. 145–153.</a:t>
            </a: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p>
          <a:p>
            <a:endParaRPr lang="en-US" dirty="0"/>
          </a:p>
          <a:p>
            <a:endParaRPr lang="en-US" dirty="0">
              <a:latin typeface="Times New Roman" pitchFamily="18" charset="0"/>
              <a:cs typeface="Times New Roman" pitchFamily="18" charset="0"/>
            </a:endParaRPr>
          </a:p>
          <a:p>
            <a:endParaRPr lang="en-US" dirty="0"/>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4561210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900181249"/>
              </p:ext>
            </p:extLst>
          </p:nvPr>
        </p:nvGraphicFramePr>
        <p:xfrm>
          <a:off x="0" y="0"/>
          <a:ext cx="9144000" cy="6675120"/>
        </p:xfrm>
        <a:graphic>
          <a:graphicData uri="http://schemas.openxmlformats.org/drawingml/2006/table">
            <a:tbl>
              <a:tblPr firstRow="1" bandRow="1">
                <a:tableStyleId>{5C22544A-7EE6-4342-B048-85BDC9FD1C3A}</a:tableStyleId>
              </a:tblPr>
              <a:tblGrid>
                <a:gridCol w="428596">
                  <a:extLst>
                    <a:ext uri="{9D8B030D-6E8A-4147-A177-3AD203B41FA5}">
                      <a16:colId xmlns:a16="http://schemas.microsoft.com/office/drawing/2014/main" val="20000"/>
                    </a:ext>
                  </a:extLst>
                </a:gridCol>
                <a:gridCol w="1407100">
                  <a:extLst>
                    <a:ext uri="{9D8B030D-6E8A-4147-A177-3AD203B41FA5}">
                      <a16:colId xmlns:a16="http://schemas.microsoft.com/office/drawing/2014/main" val="20001"/>
                    </a:ext>
                  </a:extLst>
                </a:gridCol>
                <a:gridCol w="720080">
                  <a:extLst>
                    <a:ext uri="{9D8B030D-6E8A-4147-A177-3AD203B41FA5}">
                      <a16:colId xmlns:a16="http://schemas.microsoft.com/office/drawing/2014/main" val="20002"/>
                    </a:ext>
                  </a:extLst>
                </a:gridCol>
                <a:gridCol w="1087530">
                  <a:extLst>
                    <a:ext uri="{9D8B030D-6E8A-4147-A177-3AD203B41FA5}">
                      <a16:colId xmlns:a16="http://schemas.microsoft.com/office/drawing/2014/main" val="20003"/>
                    </a:ext>
                  </a:extLst>
                </a:gridCol>
                <a:gridCol w="3357586">
                  <a:extLst>
                    <a:ext uri="{9D8B030D-6E8A-4147-A177-3AD203B41FA5}">
                      <a16:colId xmlns:a16="http://schemas.microsoft.com/office/drawing/2014/main" val="20004"/>
                    </a:ext>
                  </a:extLst>
                </a:gridCol>
                <a:gridCol w="2143108">
                  <a:extLst>
                    <a:ext uri="{9D8B030D-6E8A-4147-A177-3AD203B41FA5}">
                      <a16:colId xmlns:a16="http://schemas.microsoft.com/office/drawing/2014/main" val="20005"/>
                    </a:ext>
                  </a:extLst>
                </a:gridCol>
              </a:tblGrid>
              <a:tr h="14001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b="1" kern="1200" dirty="0" err="1">
                          <a:solidFill>
                            <a:schemeClr val="lt1"/>
                          </a:solidFill>
                          <a:latin typeface="+mn-lt"/>
                          <a:ea typeface="+mn-ea"/>
                          <a:cs typeface="+mn-cs"/>
                        </a:rPr>
                        <a:t>s.no</a:t>
                      </a:r>
                      <a:endParaRPr kumimoji="0" lang="en-US" sz="1200" b="1" kern="1200" dirty="0">
                        <a:solidFill>
                          <a:schemeClr val="lt1"/>
                        </a:solidFill>
                        <a:latin typeface="+mn-lt"/>
                        <a:ea typeface="+mn-ea"/>
                        <a:cs typeface="+mn-cs"/>
                      </a:endParaRPr>
                    </a:p>
                    <a:p>
                      <a:endParaRPr lang="en-US" sz="1200" dirty="0"/>
                    </a:p>
                  </a:txBody>
                  <a:tcPr/>
                </a:tc>
                <a:tc>
                  <a:txBody>
                    <a:bodyPr/>
                    <a:lstStyle/>
                    <a:p>
                      <a:r>
                        <a:rPr lang="en-US" sz="1200" dirty="0"/>
                        <a:t>Title</a:t>
                      </a:r>
                    </a:p>
                  </a:txBody>
                  <a:tcPr/>
                </a:tc>
                <a:tc>
                  <a:txBody>
                    <a:bodyPr/>
                    <a:lstStyle/>
                    <a:p>
                      <a:r>
                        <a:rPr lang="en-US" sz="1200" dirty="0"/>
                        <a:t>Author</a:t>
                      </a:r>
                    </a:p>
                  </a:txBody>
                  <a:tcPr/>
                </a:tc>
                <a:tc>
                  <a:txBody>
                    <a:bodyPr/>
                    <a:lstStyle/>
                    <a:p>
                      <a:r>
                        <a:rPr lang="en-US" sz="1200" dirty="0"/>
                        <a:t>Year</a:t>
                      </a:r>
                    </a:p>
                  </a:txBody>
                  <a:tcPr/>
                </a:tc>
                <a:tc>
                  <a:txBody>
                    <a:bodyPr/>
                    <a:lstStyle/>
                    <a:p>
                      <a:r>
                        <a:rPr lang="en-US" sz="1200" dirty="0"/>
                        <a:t>Inference</a:t>
                      </a:r>
                    </a:p>
                  </a:txBody>
                  <a:tcPr/>
                </a:tc>
                <a:tc>
                  <a:txBody>
                    <a:bodyPr/>
                    <a:lstStyle/>
                    <a:p>
                      <a:r>
                        <a:rPr lang="en-US" sz="1200" dirty="0"/>
                        <a:t>Drawbacks</a:t>
                      </a:r>
                    </a:p>
                  </a:txBody>
                  <a:tcPr/>
                </a:tc>
                <a:extLst>
                  <a:ext uri="{0D108BD9-81ED-4DB2-BD59-A6C34878D82A}">
                    <a16:rowId xmlns:a16="http://schemas.microsoft.com/office/drawing/2014/main" val="10000"/>
                  </a:ext>
                </a:extLst>
              </a:tr>
              <a:tr h="637540">
                <a:tc>
                  <a:txBody>
                    <a:bodyPr/>
                    <a:lstStyle/>
                    <a:p>
                      <a:r>
                        <a:rPr lang="en-US" sz="1200" dirty="0"/>
                        <a:t>3.</a:t>
                      </a:r>
                    </a:p>
                  </a:txBody>
                  <a:tcPr/>
                </a:tc>
                <a:tc>
                  <a:txBody>
                    <a:bodyPr/>
                    <a:lstStyle/>
                    <a:p>
                      <a:r>
                        <a:rPr lang="en-US" sz="1200" dirty="0" err="1">
                          <a:latin typeface="Times New Roman" pitchFamily="18" charset="0"/>
                          <a:cs typeface="Times New Roman" pitchFamily="18" charset="0"/>
                        </a:rPr>
                        <a:t>DeyPoS</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Deduplicatable</a:t>
                      </a:r>
                      <a:r>
                        <a:rPr lang="en-US" sz="1200" dirty="0">
                          <a:latin typeface="Times New Roman" pitchFamily="18" charset="0"/>
                          <a:cs typeface="Times New Roman" pitchFamily="18" charset="0"/>
                        </a:rPr>
                        <a:t> Dynamic Proof of Storage for Multi-User Environments.</a:t>
                      </a:r>
                    </a:p>
                    <a:p>
                      <a:r>
                        <a:rPr lang="en-US" sz="1200" dirty="0">
                          <a:latin typeface="Times New Roman" pitchFamily="18" charset="0"/>
                          <a:cs typeface="Times New Roman" pitchFamily="18" charset="0"/>
                        </a:rPr>
                        <a:t>Journal:</a:t>
                      </a:r>
                      <a:r>
                        <a:rPr kumimoji="0" lang="en-US" sz="1200" b="1" i="0" kern="1200" dirty="0">
                          <a:solidFill>
                            <a:schemeClr val="dk1"/>
                          </a:solidFill>
                          <a:latin typeface="+mn-lt"/>
                          <a:ea typeface="+mn-ea"/>
                          <a:cs typeface="+mn-cs"/>
                        </a:rPr>
                        <a:t> </a:t>
                      </a:r>
                    </a:p>
                    <a:p>
                      <a:r>
                        <a:rPr kumimoji="0" lang="en-US" sz="1200" b="0" i="0" u="none" strike="noStrike" kern="1200" dirty="0">
                          <a:solidFill>
                            <a:schemeClr val="tx1"/>
                          </a:solidFill>
                          <a:latin typeface="Times New Roman" pitchFamily="18" charset="0"/>
                          <a:ea typeface="+mn-ea"/>
                          <a:cs typeface="Times New Roman" pitchFamily="18" charset="0"/>
                        </a:rPr>
                        <a:t>IEEE Transactions on Computers</a:t>
                      </a:r>
                      <a:r>
                        <a:rPr kumimoji="0" lang="en-US" sz="1200" b="0" i="0" kern="1200" dirty="0">
                          <a:solidFill>
                            <a:schemeClr val="tx1"/>
                          </a:solidFill>
                          <a:latin typeface="Times New Roman" pitchFamily="18" charset="0"/>
                          <a:ea typeface="+mn-ea"/>
                          <a:cs typeface="Times New Roman" pitchFamily="18" charset="0"/>
                        </a:rPr>
                        <a:t> </a:t>
                      </a:r>
                    </a:p>
                    <a:p>
                      <a:r>
                        <a:rPr kumimoji="0" lang="en-US" sz="1200" b="0" i="0" kern="1200" dirty="0">
                          <a:solidFill>
                            <a:schemeClr val="tx1"/>
                          </a:solidFill>
                          <a:latin typeface="Times New Roman" pitchFamily="18" charset="0"/>
                          <a:ea typeface="+mn-ea"/>
                          <a:cs typeface="Times New Roman" pitchFamily="18" charset="0"/>
                        </a:rPr>
                        <a:t>( Volume: 65, </a:t>
                      </a:r>
                      <a:r>
                        <a:rPr kumimoji="0" lang="en-US" sz="1200" b="0" i="0" u="none" strike="noStrike" kern="1200" dirty="0">
                          <a:solidFill>
                            <a:schemeClr val="tx1"/>
                          </a:solidFill>
                          <a:latin typeface="Times New Roman" pitchFamily="18" charset="0"/>
                          <a:ea typeface="+mn-ea"/>
                          <a:cs typeface="Times New Roman" pitchFamily="18" charset="0"/>
                        </a:rPr>
                        <a:t>Issue: 12</a:t>
                      </a:r>
                      <a:r>
                        <a:rPr kumimoji="0" lang="en-US" sz="1200" b="0" i="0" kern="1200" dirty="0">
                          <a:solidFill>
                            <a:schemeClr val="tx1"/>
                          </a:solidFill>
                          <a:latin typeface="Times New Roman" pitchFamily="18" charset="0"/>
                          <a:ea typeface="+mn-ea"/>
                          <a:cs typeface="Times New Roman" pitchFamily="18" charset="0"/>
                        </a:rPr>
                        <a:t> Dec. 1 2016</a:t>
                      </a:r>
                      <a:endParaRPr lang="en-US" sz="1200" dirty="0">
                        <a:solidFill>
                          <a:schemeClr val="tx1"/>
                        </a:solidFill>
                        <a:latin typeface="Times New Roman" pitchFamily="18" charset="0"/>
                        <a:cs typeface="Times New Roman" pitchFamily="18" charset="0"/>
                      </a:endParaRPr>
                    </a:p>
                    <a:p>
                      <a:endParaRPr lang="en-US" sz="1200" dirty="0"/>
                    </a:p>
                  </a:txBody>
                  <a:tcPr/>
                </a:tc>
                <a:tc>
                  <a:txBody>
                    <a:bodyPr/>
                    <a:lstStyle/>
                    <a:p>
                      <a:r>
                        <a:rPr lang="en-US" sz="1200" dirty="0">
                          <a:latin typeface="Times New Roman" pitchFamily="18" charset="0"/>
                          <a:cs typeface="Times New Roman" pitchFamily="18" charset="0"/>
                        </a:rPr>
                        <a:t>Kun He: Jing Chen; </a:t>
                      </a:r>
                      <a:r>
                        <a:rPr lang="en-US" sz="1200" dirty="0" err="1">
                          <a:latin typeface="Times New Roman" pitchFamily="18" charset="0"/>
                          <a:cs typeface="Times New Roman" pitchFamily="18" charset="0"/>
                        </a:rPr>
                        <a:t>Ruiying</a:t>
                      </a:r>
                      <a:r>
                        <a:rPr lang="en-US" sz="1200" dirty="0">
                          <a:latin typeface="Times New Roman" pitchFamily="18" charset="0"/>
                          <a:cs typeface="Times New Roman" pitchFamily="18" charset="0"/>
                        </a:rPr>
                        <a:t> Du; </a:t>
                      </a:r>
                      <a:r>
                        <a:rPr lang="en-US" sz="1200" dirty="0" err="1">
                          <a:latin typeface="Times New Roman" pitchFamily="18" charset="0"/>
                          <a:cs typeface="Times New Roman" pitchFamily="18" charset="0"/>
                        </a:rPr>
                        <a:t>Qianhong</a:t>
                      </a:r>
                      <a:r>
                        <a:rPr lang="en-US" sz="1200" dirty="0">
                          <a:latin typeface="Times New Roman" pitchFamily="18" charset="0"/>
                          <a:cs typeface="Times New Roman" pitchFamily="18" charset="0"/>
                        </a:rPr>
                        <a:t> Wu;</a:t>
                      </a:r>
                      <a:endParaRPr lang="en-US" sz="1200" dirty="0"/>
                    </a:p>
                  </a:txBody>
                  <a:tcPr/>
                </a:tc>
                <a:tc>
                  <a:txBody>
                    <a:bodyPr/>
                    <a:lstStyle/>
                    <a:p>
                      <a:r>
                        <a:rPr lang="en-US" sz="1200" dirty="0"/>
                        <a:t>2016</a:t>
                      </a:r>
                    </a:p>
                  </a:txBody>
                  <a:tcPr/>
                </a:tc>
                <a:tc>
                  <a:txBody>
                    <a:bodyPr/>
                    <a:lstStyle/>
                    <a:p>
                      <a:r>
                        <a:rPr lang="en-US" sz="1200" dirty="0">
                          <a:latin typeface="Times New Roman" pitchFamily="18" charset="0"/>
                          <a:cs typeface="Times New Roman" pitchFamily="18" charset="0"/>
                        </a:rPr>
                        <a:t>Dynamic Proof of Storage (</a:t>
                      </a:r>
                      <a:r>
                        <a:rPr lang="en-US" sz="1200" dirty="0" err="1">
                          <a:latin typeface="Times New Roman" pitchFamily="18" charset="0"/>
                          <a:cs typeface="Times New Roman" pitchFamily="18" charset="0"/>
                        </a:rPr>
                        <a:t>PoS</a:t>
                      </a:r>
                      <a:r>
                        <a:rPr lang="en-US" sz="1200" dirty="0">
                          <a:latin typeface="Times New Roman" pitchFamily="18" charset="0"/>
                          <a:cs typeface="Times New Roman" pitchFamily="18" charset="0"/>
                        </a:rPr>
                        <a:t>) is a useful cryptographic primitive that enables a user to check the integrity of outsourced files and to efficiently update the files in a cloud server. we introduce the concept of </a:t>
                      </a:r>
                      <a:r>
                        <a:rPr lang="en-US" sz="1200" dirty="0" err="1">
                          <a:latin typeface="Times New Roman" pitchFamily="18" charset="0"/>
                          <a:cs typeface="Times New Roman" pitchFamily="18" charset="0"/>
                        </a:rPr>
                        <a:t>deduplicatable</a:t>
                      </a:r>
                      <a:r>
                        <a:rPr lang="en-US" sz="1200" dirty="0">
                          <a:latin typeface="Times New Roman" pitchFamily="18" charset="0"/>
                          <a:cs typeface="Times New Roman" pitchFamily="18" charset="0"/>
                        </a:rPr>
                        <a:t> dynamic proof of storage and propose an efficient construction called </a:t>
                      </a:r>
                      <a:r>
                        <a:rPr lang="en-US" sz="1200" dirty="0" err="1">
                          <a:latin typeface="Times New Roman" pitchFamily="18" charset="0"/>
                          <a:cs typeface="Times New Roman" pitchFamily="18" charset="0"/>
                        </a:rPr>
                        <a:t>DeyPoS</a:t>
                      </a:r>
                      <a:r>
                        <a:rPr lang="en-US" sz="1200" dirty="0">
                          <a:latin typeface="Times New Roman" pitchFamily="18" charset="0"/>
                          <a:cs typeface="Times New Roman" pitchFamily="18" charset="0"/>
                        </a:rPr>
                        <a:t>, to achieve dynamic </a:t>
                      </a:r>
                      <a:r>
                        <a:rPr lang="en-US" sz="1200" dirty="0" err="1">
                          <a:latin typeface="Times New Roman" pitchFamily="18" charset="0"/>
                          <a:cs typeface="Times New Roman" pitchFamily="18" charset="0"/>
                        </a:rPr>
                        <a:t>PoS</a:t>
                      </a:r>
                      <a:r>
                        <a:rPr lang="en-US" sz="1200" dirty="0">
                          <a:latin typeface="Times New Roman" pitchFamily="18" charset="0"/>
                          <a:cs typeface="Times New Roman" pitchFamily="18" charset="0"/>
                        </a:rPr>
                        <a:t> and secure cross-user deduplication. Considering the challenges of structure diversity and private tag generation, we exploit a novel tool called Homomorphic Authenticated Tree (HAT).</a:t>
                      </a:r>
                      <a:endParaRPr lang="en-US" sz="1200" dirty="0"/>
                    </a:p>
                  </a:txBody>
                  <a:tcPr/>
                </a:tc>
                <a:tc>
                  <a:txBody>
                    <a:bodyPr/>
                    <a:lstStyle/>
                    <a:p>
                      <a:r>
                        <a:rPr lang="en-US" sz="1200" dirty="0">
                          <a:latin typeface="Times New Roman" pitchFamily="18" charset="0"/>
                          <a:cs typeface="Times New Roman" pitchFamily="18" charset="0"/>
                        </a:rPr>
                        <a:t>A practical multi-user cloud storage system needs the secure client-side cross-user deduplication technique, which allows a user to skip the uploading process and obtain the ownership of the files immediately, when other owners of the same files have uploaded them to the cloud server. </a:t>
                      </a:r>
                      <a:endParaRPr lang="en-US" sz="1200" dirty="0"/>
                    </a:p>
                  </a:txBody>
                  <a:tcPr/>
                </a:tc>
                <a:extLst>
                  <a:ext uri="{0D108BD9-81ED-4DB2-BD59-A6C34878D82A}">
                    <a16:rowId xmlns:a16="http://schemas.microsoft.com/office/drawing/2014/main" val="10001"/>
                  </a:ext>
                </a:extLst>
              </a:tr>
              <a:tr h="637540">
                <a:tc>
                  <a:txBody>
                    <a:bodyPr/>
                    <a:lstStyle/>
                    <a:p>
                      <a:r>
                        <a:rPr lang="en-US" sz="1200" dirty="0"/>
                        <a:t>4.</a:t>
                      </a:r>
                    </a:p>
                  </a:txBody>
                  <a:tcPr/>
                </a:tc>
                <a:tc>
                  <a:txBody>
                    <a:bodyPr/>
                    <a:lstStyle/>
                    <a:p>
                      <a:pPr>
                        <a:lnSpc>
                          <a:spcPct val="100000"/>
                        </a:lnSpc>
                      </a:pPr>
                      <a:r>
                        <a:rPr lang="en-US" sz="1200" dirty="0">
                          <a:latin typeface="Times New Roman" pitchFamily="18" charset="0"/>
                          <a:cs typeface="Times New Roman" pitchFamily="18" charset="0"/>
                        </a:rPr>
                        <a:t>Cooperative and Distributed Computation Offloading for Blockchain-Empowered Industrial Internet of Things.</a:t>
                      </a:r>
                    </a:p>
                    <a:p>
                      <a:pPr>
                        <a:lnSpc>
                          <a:spcPct val="100000"/>
                        </a:lnSpc>
                      </a:pPr>
                      <a:r>
                        <a:rPr lang="en-US" sz="1200" dirty="0">
                          <a:latin typeface="Times New Roman" pitchFamily="18" charset="0"/>
                          <a:cs typeface="Times New Roman" pitchFamily="18" charset="0"/>
                        </a:rPr>
                        <a:t>Journal:</a:t>
                      </a:r>
                    </a:p>
                    <a:p>
                      <a:pPr>
                        <a:lnSpc>
                          <a:spcPct val="100000"/>
                        </a:lnSpc>
                      </a:pPr>
                      <a:r>
                        <a:rPr kumimoji="0" lang="en-US" sz="1200" b="0" i="0" u="none" strike="noStrike" kern="1200" dirty="0">
                          <a:solidFill>
                            <a:schemeClr val="dk1"/>
                          </a:solidFill>
                          <a:latin typeface="Times New Roman" pitchFamily="18" charset="0"/>
                          <a:ea typeface="+mn-ea"/>
                          <a:cs typeface="Times New Roman" pitchFamily="18" charset="0"/>
                        </a:rPr>
                        <a:t>IEEE Internet of Things Journal</a:t>
                      </a:r>
                      <a:r>
                        <a:rPr kumimoji="0" lang="en-US" sz="1200" b="0" i="0" kern="1200" dirty="0">
                          <a:solidFill>
                            <a:schemeClr val="dk1"/>
                          </a:solidFill>
                          <a:latin typeface="Times New Roman" pitchFamily="18" charset="0"/>
                          <a:ea typeface="+mn-ea"/>
                          <a:cs typeface="Times New Roman" pitchFamily="18" charset="0"/>
                        </a:rPr>
                        <a:t> ( Volume: 6, </a:t>
                      </a:r>
                      <a:r>
                        <a:rPr kumimoji="0" lang="en-US" sz="1200" b="0" i="0" u="none" strike="noStrike" kern="1200" dirty="0">
                          <a:solidFill>
                            <a:schemeClr val="dk1"/>
                          </a:solidFill>
                          <a:latin typeface="Times New Roman" pitchFamily="18" charset="0"/>
                          <a:ea typeface="+mn-ea"/>
                          <a:cs typeface="Times New Roman" pitchFamily="18" charset="0"/>
                        </a:rPr>
                        <a:t>Issue: 5</a:t>
                      </a:r>
                      <a:r>
                        <a:rPr kumimoji="0" lang="en-US" sz="1200" b="0" i="0" kern="1200" dirty="0">
                          <a:solidFill>
                            <a:schemeClr val="dk1"/>
                          </a:solidFill>
                          <a:latin typeface="Times New Roman" pitchFamily="18" charset="0"/>
                          <a:ea typeface="+mn-ea"/>
                          <a:cs typeface="Times New Roman" pitchFamily="18" charset="0"/>
                        </a:rPr>
                        <a:t>, Oct. 2019)</a:t>
                      </a:r>
                      <a:endParaRPr lang="en-US" sz="1200" dirty="0">
                        <a:latin typeface="Times New Roman" pitchFamily="18" charset="0"/>
                        <a:cs typeface="Times New Roman" pitchFamily="18" charset="0"/>
                      </a:endParaRPr>
                    </a:p>
                    <a:p>
                      <a:pPr>
                        <a:lnSpc>
                          <a:spcPct val="100000"/>
                        </a:lnSpc>
                      </a:pPr>
                      <a:endParaRPr lang="en-US" sz="1200" dirty="0">
                        <a:latin typeface="Times New Roman" pitchFamily="18" charset="0"/>
                        <a:cs typeface="Times New Roman" pitchFamily="18" charset="0"/>
                      </a:endParaRPr>
                    </a:p>
                  </a:txBody>
                  <a:tcPr/>
                </a:tc>
                <a:tc>
                  <a:txBody>
                    <a:bodyPr/>
                    <a:lstStyle/>
                    <a:p>
                      <a:r>
                        <a:rPr lang="en-US" sz="1200" dirty="0" err="1">
                          <a:latin typeface="Times New Roman" pitchFamily="18" charset="0"/>
                          <a:cs typeface="Times New Roman" pitchFamily="18" charset="0"/>
                        </a:rPr>
                        <a:t>Wuhui</a:t>
                      </a:r>
                      <a:r>
                        <a:rPr lang="en-US" sz="1200" dirty="0">
                          <a:latin typeface="Times New Roman" pitchFamily="18" charset="0"/>
                          <a:cs typeface="Times New Roman" pitchFamily="18" charset="0"/>
                        </a:rPr>
                        <a:t> Chen; Zhen Zhang; </a:t>
                      </a:r>
                      <a:r>
                        <a:rPr lang="en-US" sz="1200" dirty="0" err="1">
                          <a:latin typeface="Times New Roman" pitchFamily="18" charset="0"/>
                          <a:cs typeface="Times New Roman" pitchFamily="18" charset="0"/>
                        </a:rPr>
                        <a:t>Zicong</a:t>
                      </a:r>
                      <a:r>
                        <a:rPr lang="en-US" sz="1200" dirty="0">
                          <a:latin typeface="Times New Roman" pitchFamily="18" charset="0"/>
                          <a:cs typeface="Times New Roman" pitchFamily="18" charset="0"/>
                        </a:rPr>
                        <a:t> Hong</a:t>
                      </a:r>
                      <a:endParaRPr lang="en-US" sz="1200" dirty="0"/>
                    </a:p>
                  </a:txBody>
                  <a:tcPr/>
                </a:tc>
                <a:tc>
                  <a:txBody>
                    <a:bodyPr/>
                    <a:lstStyle/>
                    <a:p>
                      <a:r>
                        <a:rPr lang="en-US" sz="1200" dirty="0"/>
                        <a:t>2019</a:t>
                      </a:r>
                    </a:p>
                  </a:txBody>
                  <a:tcPr/>
                </a:tc>
                <a:tc>
                  <a:txBody>
                    <a:bodyPr/>
                    <a:lstStyle/>
                    <a:p>
                      <a:r>
                        <a:rPr lang="en-US" sz="1200" dirty="0">
                          <a:latin typeface="Times New Roman" pitchFamily="18" charset="0"/>
                          <a:cs typeface="Times New Roman" pitchFamily="18" charset="0"/>
                        </a:rPr>
                        <a:t>A </a:t>
                      </a:r>
                      <a:r>
                        <a:rPr lang="en-US" sz="1200" dirty="0" err="1">
                          <a:latin typeface="Times New Roman" pitchFamily="18" charset="0"/>
                          <a:cs typeface="Times New Roman" pitchFamily="18" charset="0"/>
                        </a:rPr>
                        <a:t>multihop</a:t>
                      </a:r>
                      <a:r>
                        <a:rPr lang="en-US" sz="1200" dirty="0">
                          <a:latin typeface="Times New Roman" pitchFamily="18" charset="0"/>
                          <a:cs typeface="Times New Roman" pitchFamily="18" charset="0"/>
                        </a:rPr>
                        <a:t> cooperative and distributed computation offloading algorithm that considers the data processing tasks and the mining tasks together for blockchain-empowered </a:t>
                      </a:r>
                      <a:r>
                        <a:rPr lang="en-US" sz="1200" dirty="0" err="1">
                          <a:latin typeface="Times New Roman" pitchFamily="18" charset="0"/>
                          <a:cs typeface="Times New Roman" pitchFamily="18" charset="0"/>
                        </a:rPr>
                        <a:t>IIoT</a:t>
                      </a:r>
                      <a:r>
                        <a:rPr lang="en-US" sz="1200" dirty="0">
                          <a:latin typeface="Times New Roman" pitchFamily="18" charset="0"/>
                          <a:cs typeface="Times New Roman" pitchFamily="18" charset="0"/>
                        </a:rPr>
                        <a:t>. </a:t>
                      </a:r>
                    </a:p>
                    <a:p>
                      <a:pPr marL="228600" indent="-228600">
                        <a:buAutoNum type="arabicPeriod"/>
                      </a:pPr>
                      <a:r>
                        <a:rPr lang="en-US" sz="1200" dirty="0">
                          <a:latin typeface="Times New Roman" pitchFamily="18" charset="0"/>
                          <a:cs typeface="Times New Roman" pitchFamily="18" charset="0"/>
                        </a:rPr>
                        <a:t>We study the </a:t>
                      </a:r>
                      <a:r>
                        <a:rPr lang="en-US" sz="1200" dirty="0" err="1">
                          <a:latin typeface="Times New Roman" pitchFamily="18" charset="0"/>
                          <a:cs typeface="Times New Roman" pitchFamily="18" charset="0"/>
                        </a:rPr>
                        <a:t>multihop</a:t>
                      </a:r>
                      <a:r>
                        <a:rPr lang="en-US" sz="1200" dirty="0">
                          <a:latin typeface="Times New Roman" pitchFamily="18" charset="0"/>
                          <a:cs typeface="Times New Roman" pitchFamily="18" charset="0"/>
                        </a:rPr>
                        <a:t> computation offloading problem for both the data processing tasks and the mining tasks to minimize the economic cost of </a:t>
                      </a:r>
                      <a:r>
                        <a:rPr lang="en-US" sz="1200" dirty="0" err="1">
                          <a:latin typeface="Times New Roman" pitchFamily="18" charset="0"/>
                          <a:cs typeface="Times New Roman" pitchFamily="18" charset="0"/>
                        </a:rPr>
                        <a:t>IIoT</a:t>
                      </a:r>
                      <a:r>
                        <a:rPr lang="en-US" sz="1200" dirty="0">
                          <a:latin typeface="Times New Roman" pitchFamily="18" charset="0"/>
                          <a:cs typeface="Times New Roman" pitchFamily="18" charset="0"/>
                        </a:rPr>
                        <a:t> devices. </a:t>
                      </a:r>
                    </a:p>
                    <a:p>
                      <a:pPr marL="228600" indent="-228600">
                        <a:buAutoNum type="arabicPeriod"/>
                      </a:pPr>
                      <a:r>
                        <a:rPr lang="en-US" sz="1200" dirty="0">
                          <a:latin typeface="Times New Roman" pitchFamily="18" charset="0"/>
                          <a:cs typeface="Times New Roman" pitchFamily="18" charset="0"/>
                        </a:rPr>
                        <a:t>We formulate the offloading problem as a potential game in which the </a:t>
                      </a:r>
                      <a:r>
                        <a:rPr lang="en-US" sz="1200" dirty="0" err="1">
                          <a:latin typeface="Times New Roman" pitchFamily="18" charset="0"/>
                          <a:cs typeface="Times New Roman" pitchFamily="18" charset="0"/>
                        </a:rPr>
                        <a:t>IIoT</a:t>
                      </a:r>
                      <a:r>
                        <a:rPr lang="en-US" sz="1200" dirty="0">
                          <a:latin typeface="Times New Roman" pitchFamily="18" charset="0"/>
                          <a:cs typeface="Times New Roman" pitchFamily="18" charset="0"/>
                        </a:rPr>
                        <a:t> devices can make their decisions autonomously and prove the existence of Nash equilibrium (NE) for the game.</a:t>
                      </a:r>
                    </a:p>
                    <a:p>
                      <a:pPr marL="228600" indent="-228600">
                        <a:buAutoNum type="arabicPeriod"/>
                      </a:pPr>
                      <a:r>
                        <a:rPr lang="en-US" sz="1200" dirty="0">
                          <a:latin typeface="Times New Roman" pitchFamily="18" charset="0"/>
                          <a:cs typeface="Times New Roman" pitchFamily="18" charset="0"/>
                        </a:rPr>
                        <a:t>We design an efficient distributed algorithm based on exchanging messages between </a:t>
                      </a:r>
                      <a:r>
                        <a:rPr lang="en-US" sz="1200" dirty="0" err="1">
                          <a:latin typeface="Times New Roman" pitchFamily="18" charset="0"/>
                          <a:cs typeface="Times New Roman" pitchFamily="18" charset="0"/>
                        </a:rPr>
                        <a:t>IIoT</a:t>
                      </a:r>
                      <a:r>
                        <a:rPr lang="en-US" sz="1200" dirty="0">
                          <a:latin typeface="Times New Roman" pitchFamily="18" charset="0"/>
                          <a:cs typeface="Times New Roman" pitchFamily="18" charset="0"/>
                        </a:rPr>
                        <a:t> devices to achieve the NE with low computational complexity. Our experimental results demonstrate that our distributed algorithm scales as well as the number of </a:t>
                      </a:r>
                      <a:r>
                        <a:rPr lang="en-US" sz="1200" dirty="0" err="1">
                          <a:latin typeface="Times New Roman" pitchFamily="18" charset="0"/>
                          <a:cs typeface="Times New Roman" pitchFamily="18" charset="0"/>
                        </a:rPr>
                        <a:t>IIoT</a:t>
                      </a:r>
                      <a:r>
                        <a:rPr lang="en-US" sz="1200" dirty="0">
                          <a:latin typeface="Times New Roman" pitchFamily="18" charset="0"/>
                          <a:cs typeface="Times New Roman" pitchFamily="18" charset="0"/>
                        </a:rPr>
                        <a:t> devices increases and has the minimum system cost compared with other approaches.</a:t>
                      </a:r>
                      <a:endParaRPr lang="en-US" sz="1200" dirty="0"/>
                    </a:p>
                  </a:txBody>
                  <a:tcPr/>
                </a:tc>
                <a:tc>
                  <a:txBody>
                    <a:bodyPr/>
                    <a:lstStyle/>
                    <a:p>
                      <a:r>
                        <a:rPr lang="en-US" sz="1200" dirty="0">
                          <a:latin typeface="Times New Roman" pitchFamily="18" charset="0"/>
                          <a:cs typeface="Times New Roman" pitchFamily="18" charset="0"/>
                        </a:rPr>
                        <a:t>The computing capabilities in </a:t>
                      </a:r>
                      <a:r>
                        <a:rPr lang="en-US" sz="1200" dirty="0" err="1">
                          <a:latin typeface="Times New Roman" pitchFamily="18" charset="0"/>
                          <a:cs typeface="Times New Roman" pitchFamily="18" charset="0"/>
                        </a:rPr>
                        <a:t>IIoT</a:t>
                      </a:r>
                      <a:r>
                        <a:rPr lang="en-US" sz="1200" dirty="0">
                          <a:latin typeface="Times New Roman" pitchFamily="18" charset="0"/>
                          <a:cs typeface="Times New Roman" pitchFamily="18" charset="0"/>
                        </a:rPr>
                        <a:t> are usually limited, whereas the blockchain mining tasks are computationally intensive. Most of the existing solutions for offloading assume that all </a:t>
                      </a:r>
                      <a:r>
                        <a:rPr lang="en-US" sz="1200" dirty="0" err="1">
                          <a:latin typeface="Times New Roman" pitchFamily="18" charset="0"/>
                          <a:cs typeface="Times New Roman" pitchFamily="18" charset="0"/>
                        </a:rPr>
                        <a:t>IIoT</a:t>
                      </a:r>
                      <a:r>
                        <a:rPr lang="en-US" sz="1200" dirty="0">
                          <a:latin typeface="Times New Roman" pitchFamily="18" charset="0"/>
                          <a:cs typeface="Times New Roman" pitchFamily="18" charset="0"/>
                        </a:rPr>
                        <a:t> devices can directly connect to the ESs or cloud data centers.</a:t>
                      </a:r>
                      <a:endParaRPr lang="en-US" sz="1200" dirty="0"/>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5984" y="0"/>
            <a:ext cx="184731" cy="584775"/>
          </a:xfrm>
          <a:prstGeom prst="rect">
            <a:avLst/>
          </a:prstGeom>
          <a:noFill/>
        </p:spPr>
        <p:txBody>
          <a:bodyPr wrap="none" rtlCol="0">
            <a:spAutoFit/>
          </a:bodyPr>
          <a:lstStyle/>
          <a:p>
            <a:pPr algn="ctr"/>
            <a:endParaRPr lang="en-US" sz="3200" dirty="0">
              <a:latin typeface="Arial" pitchFamily="34" charset="0"/>
              <a:cs typeface="Arial"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951362771"/>
              </p:ext>
            </p:extLst>
          </p:nvPr>
        </p:nvGraphicFramePr>
        <p:xfrm>
          <a:off x="0" y="0"/>
          <a:ext cx="9144000" cy="7143776"/>
        </p:xfrm>
        <a:graphic>
          <a:graphicData uri="http://schemas.openxmlformats.org/drawingml/2006/table">
            <a:tbl>
              <a:tblPr firstRow="1" bandRow="1">
                <a:tableStyleId>{5C22544A-7EE6-4342-B048-85BDC9FD1C3A}</a:tableStyleId>
              </a:tblPr>
              <a:tblGrid>
                <a:gridCol w="428596">
                  <a:extLst>
                    <a:ext uri="{9D8B030D-6E8A-4147-A177-3AD203B41FA5}">
                      <a16:colId xmlns:a16="http://schemas.microsoft.com/office/drawing/2014/main" val="20000"/>
                    </a:ext>
                  </a:extLst>
                </a:gridCol>
                <a:gridCol w="1500198">
                  <a:extLst>
                    <a:ext uri="{9D8B030D-6E8A-4147-A177-3AD203B41FA5}">
                      <a16:colId xmlns:a16="http://schemas.microsoft.com/office/drawing/2014/main" val="20001"/>
                    </a:ext>
                  </a:extLst>
                </a:gridCol>
                <a:gridCol w="1071570">
                  <a:extLst>
                    <a:ext uri="{9D8B030D-6E8A-4147-A177-3AD203B41FA5}">
                      <a16:colId xmlns:a16="http://schemas.microsoft.com/office/drawing/2014/main" val="20002"/>
                    </a:ext>
                  </a:extLst>
                </a:gridCol>
                <a:gridCol w="785818">
                  <a:extLst>
                    <a:ext uri="{9D8B030D-6E8A-4147-A177-3AD203B41FA5}">
                      <a16:colId xmlns:a16="http://schemas.microsoft.com/office/drawing/2014/main" val="20003"/>
                    </a:ext>
                  </a:extLst>
                </a:gridCol>
                <a:gridCol w="3286148">
                  <a:extLst>
                    <a:ext uri="{9D8B030D-6E8A-4147-A177-3AD203B41FA5}">
                      <a16:colId xmlns:a16="http://schemas.microsoft.com/office/drawing/2014/main" val="20004"/>
                    </a:ext>
                  </a:extLst>
                </a:gridCol>
                <a:gridCol w="2071670">
                  <a:extLst>
                    <a:ext uri="{9D8B030D-6E8A-4147-A177-3AD203B41FA5}">
                      <a16:colId xmlns:a16="http://schemas.microsoft.com/office/drawing/2014/main" val="20005"/>
                    </a:ext>
                  </a:extLst>
                </a:gridCol>
              </a:tblGrid>
              <a:tr h="12645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b="1" kern="1200" dirty="0" err="1">
                          <a:solidFill>
                            <a:schemeClr val="lt1"/>
                          </a:solidFill>
                          <a:latin typeface="+mn-lt"/>
                          <a:ea typeface="+mn-ea"/>
                          <a:cs typeface="+mn-cs"/>
                        </a:rPr>
                        <a:t>s.no</a:t>
                      </a:r>
                      <a:endParaRPr kumimoji="0" lang="en-US" sz="1200" b="1" kern="1200" dirty="0">
                        <a:solidFill>
                          <a:schemeClr val="lt1"/>
                        </a:solidFill>
                        <a:latin typeface="+mn-lt"/>
                        <a:ea typeface="+mn-ea"/>
                        <a:cs typeface="+mn-cs"/>
                      </a:endParaRPr>
                    </a:p>
                    <a:p>
                      <a:endParaRPr lang="en-US" sz="1200" dirty="0"/>
                    </a:p>
                  </a:txBody>
                  <a:tcPr/>
                </a:tc>
                <a:tc>
                  <a:txBody>
                    <a:bodyPr/>
                    <a:lstStyle/>
                    <a:p>
                      <a:r>
                        <a:rPr lang="en-US" sz="1200" dirty="0"/>
                        <a:t>Title</a:t>
                      </a:r>
                    </a:p>
                  </a:txBody>
                  <a:tcPr/>
                </a:tc>
                <a:tc>
                  <a:txBody>
                    <a:bodyPr/>
                    <a:lstStyle/>
                    <a:p>
                      <a:r>
                        <a:rPr lang="en-US" sz="1200" dirty="0"/>
                        <a:t>Author</a:t>
                      </a:r>
                    </a:p>
                  </a:txBody>
                  <a:tcPr/>
                </a:tc>
                <a:tc>
                  <a:txBody>
                    <a:bodyPr/>
                    <a:lstStyle/>
                    <a:p>
                      <a:r>
                        <a:rPr lang="en-US" sz="1200" dirty="0"/>
                        <a:t>Year</a:t>
                      </a:r>
                    </a:p>
                  </a:txBody>
                  <a:tcPr/>
                </a:tc>
                <a:tc>
                  <a:txBody>
                    <a:bodyPr/>
                    <a:lstStyle/>
                    <a:p>
                      <a:r>
                        <a:rPr lang="en-US" sz="1200" dirty="0"/>
                        <a:t>Inference</a:t>
                      </a:r>
                    </a:p>
                  </a:txBody>
                  <a:tcPr/>
                </a:tc>
                <a:tc>
                  <a:txBody>
                    <a:bodyPr/>
                    <a:lstStyle/>
                    <a:p>
                      <a:r>
                        <a:rPr lang="en-US" sz="1200" dirty="0"/>
                        <a:t>Drawbacks</a:t>
                      </a:r>
                    </a:p>
                  </a:txBody>
                  <a:tcPr/>
                </a:tc>
                <a:extLst>
                  <a:ext uri="{0D108BD9-81ED-4DB2-BD59-A6C34878D82A}">
                    <a16:rowId xmlns:a16="http://schemas.microsoft.com/office/drawing/2014/main" val="10000"/>
                  </a:ext>
                </a:extLst>
              </a:tr>
              <a:tr h="3374012">
                <a:tc>
                  <a:txBody>
                    <a:bodyPr/>
                    <a:lstStyle/>
                    <a:p>
                      <a:r>
                        <a:rPr lang="en-US" sz="1200" dirty="0"/>
                        <a:t>5.</a:t>
                      </a:r>
                    </a:p>
                  </a:txBody>
                  <a:tcPr/>
                </a:tc>
                <a:tc>
                  <a:txBody>
                    <a:bodyPr/>
                    <a:lstStyle/>
                    <a:p>
                      <a:pPr>
                        <a:lnSpc>
                          <a:spcPct val="100000"/>
                        </a:lnSpc>
                      </a:pPr>
                      <a:r>
                        <a:rPr kumimoji="0" lang="en-US" sz="1200" kern="1200" dirty="0">
                          <a:solidFill>
                            <a:schemeClr val="dk1"/>
                          </a:solidFill>
                          <a:latin typeface="Arial" pitchFamily="34" charset="0"/>
                          <a:ea typeface="+mn-ea"/>
                          <a:cs typeface="Arial" pitchFamily="34" charset="0"/>
                        </a:rPr>
                        <a:t>Attribute-based cloud data integrity auditing for secure outsourced storage,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kern="1200" dirty="0">
                          <a:solidFill>
                            <a:schemeClr val="dk1"/>
                          </a:solidFill>
                          <a:latin typeface="Times New Roman" pitchFamily="18" charset="0"/>
                          <a:ea typeface="+mn-ea"/>
                          <a:cs typeface="Times New Roman" pitchFamily="18" charset="0"/>
                        </a:rPr>
                        <a:t>Journal:</a:t>
                      </a:r>
                      <a:r>
                        <a:rPr kumimoji="0" lang="en-US" sz="1200" b="1" i="0" kern="1200" dirty="0">
                          <a:solidFill>
                            <a:schemeClr val="dk1"/>
                          </a:solidFill>
                          <a:latin typeface="Times New Roman" pitchFamily="18" charset="0"/>
                          <a:ea typeface="+mn-ea"/>
                          <a:cs typeface="Times New Roman" pitchFamily="18" charset="0"/>
                        </a:rPr>
                        <a:t> </a:t>
                      </a:r>
                      <a:r>
                        <a:rPr kumimoji="0" lang="en-US" sz="1200" b="0" i="0" u="none" strike="noStrike" kern="1200" dirty="0">
                          <a:solidFill>
                            <a:schemeClr val="dk1"/>
                          </a:solidFill>
                          <a:latin typeface="Times New Roman" pitchFamily="18" charset="0"/>
                          <a:ea typeface="+mn-ea"/>
                          <a:cs typeface="Times New Roman" pitchFamily="18" charset="0"/>
                        </a:rPr>
                        <a:t>IEEE Transactions on Emerging Topics in Computing</a:t>
                      </a:r>
                      <a:r>
                        <a:rPr kumimoji="0" lang="en-US" sz="1200" b="0" i="0" kern="1200" dirty="0">
                          <a:solidFill>
                            <a:schemeClr val="dk1"/>
                          </a:solidFill>
                          <a:latin typeface="Times New Roman" pitchFamily="18" charset="0"/>
                          <a:ea typeface="+mn-ea"/>
                          <a:cs typeface="Times New Roman" pitchFamily="18" charset="0"/>
                        </a:rPr>
                        <a:t> ( Volume: 8, </a:t>
                      </a:r>
                      <a:r>
                        <a:rPr kumimoji="0" lang="en-US" sz="1200" b="0" i="0" u="none" strike="noStrike" kern="1200" dirty="0">
                          <a:solidFill>
                            <a:schemeClr val="dk1"/>
                          </a:solidFill>
                          <a:latin typeface="Times New Roman" pitchFamily="18" charset="0"/>
                          <a:ea typeface="+mn-ea"/>
                          <a:cs typeface="Times New Roman" pitchFamily="18" charset="0"/>
                        </a:rPr>
                        <a:t>Issue: 2</a:t>
                      </a:r>
                      <a:r>
                        <a:rPr kumimoji="0" lang="en-US" sz="1200" b="0" i="0" kern="1200" dirty="0">
                          <a:solidFill>
                            <a:schemeClr val="dk1"/>
                          </a:solidFill>
                          <a:latin typeface="Times New Roman" pitchFamily="18" charset="0"/>
                          <a:ea typeface="+mn-ea"/>
                          <a:cs typeface="Times New Roman" pitchFamily="18" charset="0"/>
                        </a:rPr>
                        <a:t>, April-June 1 2020)</a:t>
                      </a:r>
                      <a:endParaRPr lang="en-US" sz="1200" dirty="0">
                        <a:latin typeface="Times New Roman" pitchFamily="18" charset="0"/>
                        <a:cs typeface="Times New Roman" pitchFamily="18" charset="0"/>
                      </a:endParaRPr>
                    </a:p>
                    <a:p>
                      <a:pPr>
                        <a:lnSpc>
                          <a:spcPct val="100000"/>
                        </a:lnSpc>
                      </a:pPr>
                      <a:endParaRPr lang="en-US" sz="1200" dirty="0">
                        <a:latin typeface="Arial" pitchFamily="34" charset="0"/>
                        <a:cs typeface="Arial" pitchFamily="34" charset="0"/>
                      </a:endParaRPr>
                    </a:p>
                  </a:txBody>
                  <a:tcPr/>
                </a:tc>
                <a:tc>
                  <a:txBody>
                    <a:bodyPr/>
                    <a:lstStyle/>
                    <a:p>
                      <a:r>
                        <a:rPr kumimoji="0" lang="en-US" sz="1200" kern="1200" dirty="0">
                          <a:solidFill>
                            <a:schemeClr val="dk1"/>
                          </a:solidFill>
                          <a:latin typeface="Times New Roman" pitchFamily="18" charset="0"/>
                          <a:ea typeface="+mn-ea"/>
                          <a:cs typeface="Times New Roman" pitchFamily="18" charset="0"/>
                        </a:rPr>
                        <a:t> Y. Yu, Y. Li, B. Yang, W. </a:t>
                      </a:r>
                      <a:r>
                        <a:rPr kumimoji="0" lang="en-US" sz="1200" kern="1200" dirty="0" err="1">
                          <a:solidFill>
                            <a:schemeClr val="dk1"/>
                          </a:solidFill>
                          <a:latin typeface="Times New Roman" pitchFamily="18" charset="0"/>
                          <a:ea typeface="+mn-ea"/>
                          <a:cs typeface="Times New Roman" pitchFamily="18" charset="0"/>
                        </a:rPr>
                        <a:t>Susilo</a:t>
                      </a:r>
                      <a:r>
                        <a:rPr kumimoji="0" lang="en-US" sz="1200" kern="1200" dirty="0">
                          <a:solidFill>
                            <a:schemeClr val="dk1"/>
                          </a:solidFill>
                          <a:latin typeface="Times New Roman" pitchFamily="18" charset="0"/>
                          <a:ea typeface="+mn-ea"/>
                          <a:cs typeface="Times New Roman" pitchFamily="18" charset="0"/>
                        </a:rPr>
                        <a:t>, G. Yang, and J. </a:t>
                      </a:r>
                      <a:r>
                        <a:rPr kumimoji="0" lang="en-US" sz="1200" kern="1200" dirty="0" err="1">
                          <a:solidFill>
                            <a:schemeClr val="dk1"/>
                          </a:solidFill>
                          <a:latin typeface="Times New Roman" pitchFamily="18" charset="0"/>
                          <a:ea typeface="+mn-ea"/>
                          <a:cs typeface="Times New Roman" pitchFamily="18" charset="0"/>
                        </a:rPr>
                        <a:t>Bai</a:t>
                      </a:r>
                      <a:endParaRPr lang="en-US" sz="1200" dirty="0">
                        <a:latin typeface="Times New Roman" pitchFamily="18" charset="0"/>
                        <a:cs typeface="Times New Roman" pitchFamily="18" charset="0"/>
                      </a:endParaRPr>
                    </a:p>
                  </a:txBody>
                  <a:tcPr/>
                </a:tc>
                <a:tc>
                  <a:txBody>
                    <a:bodyPr/>
                    <a:lstStyle/>
                    <a:p>
                      <a:r>
                        <a:rPr lang="en-US" sz="1200" dirty="0"/>
                        <a:t>2017</a:t>
                      </a:r>
                    </a:p>
                  </a:txBody>
                  <a:tcPr/>
                </a:tc>
                <a:tc>
                  <a:txBody>
                    <a:bodyPr/>
                    <a:lstStyle/>
                    <a:p>
                      <a:r>
                        <a:rPr lang="en-US" sz="1200" dirty="0">
                          <a:latin typeface="Times New Roman" panose="02020603050405020304" pitchFamily="18" charset="0"/>
                          <a:cs typeface="Times New Roman" panose="02020603050405020304" pitchFamily="18" charset="0"/>
                        </a:rPr>
                        <a:t>We seek to address the complex key management challenge in cloud data integrity checking by introducing attribute-based cloud data auditing, where users can upload files to cloud through some customized attribute set and specify some designated auditor set to check the integrity of the outsourced data. We formalize the system model and the security model for this new primitive, and describe a concrete construction of attribute-based cloud data integrity auditing protocol. The new protocol offers desirable properties namely attribute privacy-preserving and collusion-resistance. We prove soundness of our protocol based on the computational Diffie-Hellman assumption and the discrete logarithm assumption. Finally, we develop a prototype of the protocol which demonstrates the practicality of the protocol.</a:t>
                      </a:r>
                    </a:p>
                  </a:txBody>
                  <a:tcPr/>
                </a:tc>
                <a:tc>
                  <a:txBody>
                    <a:bodyPr/>
                    <a:lstStyle/>
                    <a:p>
                      <a:r>
                        <a:rPr lang="en-US" sz="1200" dirty="0">
                          <a:latin typeface="Times New Roman" panose="02020603050405020304" pitchFamily="18" charset="0"/>
                          <a:cs typeface="Times New Roman" panose="02020603050405020304" pitchFamily="18" charset="0"/>
                        </a:rPr>
                        <a:t>Data integrity, one of the most burning challenges in secure cloud storage. Outsourced data auditing protocols enable a verifier to efficiently check the integrity of the outsourced files without downloading the entire file from the cloud, which can dramatically reduce the communication overhead between the cloud server and the verifier. Existing protocols are mostly based on public key infrastructure or an exact identity, which lacks flexibility of key management.</a:t>
                      </a:r>
                    </a:p>
                  </a:txBody>
                  <a:tcPr/>
                </a:tc>
                <a:extLst>
                  <a:ext uri="{0D108BD9-81ED-4DB2-BD59-A6C34878D82A}">
                    <a16:rowId xmlns:a16="http://schemas.microsoft.com/office/drawing/2014/main" val="10001"/>
                  </a:ext>
                </a:extLst>
              </a:tr>
              <a:tr h="3120416">
                <a:tc>
                  <a:txBody>
                    <a:bodyPr/>
                    <a:lstStyle/>
                    <a:p>
                      <a:r>
                        <a:rPr lang="en-US" sz="1200" dirty="0"/>
                        <a:t>6.</a:t>
                      </a:r>
                    </a:p>
                  </a:txBody>
                  <a:tcPr/>
                </a:tc>
                <a:tc>
                  <a:txBody>
                    <a:bodyPr/>
                    <a:lstStyle/>
                    <a:p>
                      <a:r>
                        <a:rPr kumimoji="0" lang="en-US" sz="1200" kern="1200" dirty="0">
                          <a:solidFill>
                            <a:schemeClr val="dk1"/>
                          </a:solidFill>
                          <a:latin typeface="Times New Roman" pitchFamily="18" charset="0"/>
                          <a:ea typeface="+mn-ea"/>
                          <a:cs typeface="Times New Roman" pitchFamily="18" charset="0"/>
                        </a:rPr>
                        <a:t>deduplication with encrypted data for cloud storage</a:t>
                      </a:r>
                    </a:p>
                    <a:p>
                      <a:r>
                        <a:rPr kumimoji="0" lang="en-US" sz="1200" kern="1200" dirty="0">
                          <a:solidFill>
                            <a:schemeClr val="dk1"/>
                          </a:solidFill>
                          <a:latin typeface="Times New Roman" pitchFamily="18" charset="0"/>
                          <a:ea typeface="+mn-ea"/>
                          <a:cs typeface="Times New Roman" pitchFamily="18" charset="0"/>
                        </a:rPr>
                        <a:t>Journal:</a:t>
                      </a:r>
                    </a:p>
                    <a:p>
                      <a:r>
                        <a:rPr kumimoji="0" lang="en-US" sz="1200" b="1" i="0" kern="1200" dirty="0">
                          <a:solidFill>
                            <a:schemeClr val="dk1"/>
                          </a:solidFill>
                          <a:latin typeface="+mn-lt"/>
                          <a:ea typeface="+mn-ea"/>
                          <a:cs typeface="+mn-cs"/>
                        </a:rPr>
                        <a:t> </a:t>
                      </a:r>
                      <a:r>
                        <a:rPr kumimoji="0" lang="en-US" sz="1200" b="0" i="0" u="none" strike="noStrike" kern="1200" dirty="0">
                          <a:solidFill>
                            <a:schemeClr val="dk1"/>
                          </a:solidFill>
                          <a:latin typeface="+mn-lt"/>
                          <a:ea typeface="+mn-ea"/>
                          <a:cs typeface="+mn-cs"/>
                        </a:rPr>
                        <a:t>2013 IEEE 5th International Conference on Cloud Computing Technology and Science</a:t>
                      </a:r>
                      <a:endParaRPr lang="en-US" sz="1200" dirty="0">
                        <a:latin typeface="Times New Roman" pitchFamily="18" charset="0"/>
                        <a:cs typeface="Times New Roman" pitchFamily="18" charset="0"/>
                      </a:endParaRPr>
                    </a:p>
                    <a:p>
                      <a:endParaRPr lang="en-US" sz="1200" dirty="0">
                        <a:latin typeface="Times New Roman" pitchFamily="18" charset="0"/>
                        <a:cs typeface="Times New Roman" pitchFamily="18" charset="0"/>
                      </a:endParaRPr>
                    </a:p>
                  </a:txBody>
                  <a:tcPr/>
                </a:tc>
                <a:tc>
                  <a:txBody>
                    <a:bodyPr/>
                    <a:lstStyle/>
                    <a:p>
                      <a:r>
                        <a:rPr kumimoji="0" lang="en-US" sz="1200" kern="1200" dirty="0">
                          <a:solidFill>
                            <a:schemeClr val="dk1"/>
                          </a:solidFill>
                          <a:latin typeface="Times New Roman" pitchFamily="18" charset="0"/>
                          <a:ea typeface="+mn-ea"/>
                          <a:cs typeface="Times New Roman" pitchFamily="18" charset="0"/>
                        </a:rPr>
                        <a:t>P. </a:t>
                      </a:r>
                      <a:r>
                        <a:rPr kumimoji="0" lang="en-US" sz="1200" kern="1200" dirty="0" err="1">
                          <a:solidFill>
                            <a:schemeClr val="dk1"/>
                          </a:solidFill>
                          <a:latin typeface="Times New Roman" pitchFamily="18" charset="0"/>
                          <a:ea typeface="+mn-ea"/>
                          <a:cs typeface="Times New Roman" pitchFamily="18" charset="0"/>
                        </a:rPr>
                        <a:t>Puzio</a:t>
                      </a:r>
                      <a:r>
                        <a:rPr kumimoji="0" lang="en-US" sz="1200" kern="1200" dirty="0">
                          <a:solidFill>
                            <a:schemeClr val="dk1"/>
                          </a:solidFill>
                          <a:latin typeface="Times New Roman" pitchFamily="18" charset="0"/>
                          <a:ea typeface="+mn-ea"/>
                          <a:cs typeface="Times New Roman" pitchFamily="18" charset="0"/>
                        </a:rPr>
                        <a:t>, R. </a:t>
                      </a:r>
                      <a:r>
                        <a:rPr kumimoji="0" lang="en-US" sz="1200" kern="1200" dirty="0" err="1">
                          <a:solidFill>
                            <a:schemeClr val="dk1"/>
                          </a:solidFill>
                          <a:latin typeface="Times New Roman" pitchFamily="18" charset="0"/>
                          <a:ea typeface="+mn-ea"/>
                          <a:cs typeface="Times New Roman" pitchFamily="18" charset="0"/>
                        </a:rPr>
                        <a:t>Molva</a:t>
                      </a:r>
                      <a:r>
                        <a:rPr kumimoji="0" lang="en-US" sz="1200" kern="1200" dirty="0">
                          <a:solidFill>
                            <a:schemeClr val="dk1"/>
                          </a:solidFill>
                          <a:latin typeface="Times New Roman" pitchFamily="18" charset="0"/>
                          <a:ea typeface="+mn-ea"/>
                          <a:cs typeface="Times New Roman" pitchFamily="18" charset="0"/>
                        </a:rPr>
                        <a:t>, M. </a:t>
                      </a:r>
                      <a:r>
                        <a:rPr kumimoji="0" lang="en-US" sz="1200" kern="1200" dirty="0" err="1">
                          <a:solidFill>
                            <a:schemeClr val="dk1"/>
                          </a:solidFill>
                          <a:latin typeface="Times New Roman" pitchFamily="18" charset="0"/>
                          <a:ea typeface="+mn-ea"/>
                          <a:cs typeface="Times New Roman" pitchFamily="18" charset="0"/>
                        </a:rPr>
                        <a:t>Onen</a:t>
                      </a:r>
                      <a:r>
                        <a:rPr kumimoji="0" lang="en-US" sz="1200" kern="1200" dirty="0">
                          <a:solidFill>
                            <a:schemeClr val="dk1"/>
                          </a:solidFill>
                          <a:latin typeface="Times New Roman" pitchFamily="18" charset="0"/>
                          <a:ea typeface="+mn-ea"/>
                          <a:cs typeface="Times New Roman" pitchFamily="18" charset="0"/>
                        </a:rPr>
                        <a:t>, and S. </a:t>
                      </a:r>
                      <a:r>
                        <a:rPr kumimoji="0" lang="en-US" sz="1200" kern="1200" dirty="0" err="1">
                          <a:solidFill>
                            <a:schemeClr val="dk1"/>
                          </a:solidFill>
                          <a:latin typeface="Times New Roman" pitchFamily="18" charset="0"/>
                          <a:ea typeface="+mn-ea"/>
                          <a:cs typeface="Times New Roman" pitchFamily="18" charset="0"/>
                        </a:rPr>
                        <a:t>Loureiro</a:t>
                      </a:r>
                      <a:r>
                        <a:rPr kumimoji="0" lang="en-US" sz="1200" kern="1200" dirty="0">
                          <a:solidFill>
                            <a:schemeClr val="dk1"/>
                          </a:solidFill>
                          <a:latin typeface="Times New Roman" pitchFamily="18" charset="0"/>
                          <a:ea typeface="+mn-ea"/>
                          <a:cs typeface="Times New Roman" pitchFamily="18" charset="0"/>
                        </a:rPr>
                        <a:t>,</a:t>
                      </a:r>
                      <a:endParaRPr lang="en-US" sz="1200" dirty="0">
                        <a:latin typeface="Times New Roman" pitchFamily="18" charset="0"/>
                        <a:cs typeface="Times New Roman" pitchFamily="18" charset="0"/>
                      </a:endParaRPr>
                    </a:p>
                  </a:txBody>
                  <a:tcPr/>
                </a:tc>
                <a:tc>
                  <a:txBody>
                    <a:bodyPr/>
                    <a:lstStyle/>
                    <a:p>
                      <a:r>
                        <a:rPr lang="en-US" sz="1200" dirty="0"/>
                        <a:t>2013</a:t>
                      </a:r>
                    </a:p>
                  </a:txBody>
                  <a:tcPr/>
                </a:tc>
                <a:tc>
                  <a:txBody>
                    <a:bodyPr/>
                    <a:lstStyle/>
                    <a:p>
                      <a:r>
                        <a:rPr lang="en-US" sz="1200" dirty="0">
                          <a:latin typeface="Times New Roman" pitchFamily="18" charset="0"/>
                          <a:cs typeface="Times New Roman" pitchFamily="18" charset="0"/>
                        </a:rPr>
                        <a:t>We propose , a secure and efficient storage service which assures block-level </a:t>
                      </a:r>
                      <a:r>
                        <a:rPr lang="en-US" sz="1200" dirty="0" err="1">
                          <a:latin typeface="Times New Roman" pitchFamily="18" charset="0"/>
                          <a:cs typeface="Times New Roman" pitchFamily="18" charset="0"/>
                        </a:rPr>
                        <a:t>deduplication</a:t>
                      </a:r>
                      <a:r>
                        <a:rPr lang="en-US" sz="1200" dirty="0">
                          <a:latin typeface="Times New Roman" pitchFamily="18" charset="0"/>
                          <a:cs typeface="Times New Roman" pitchFamily="18" charset="0"/>
                        </a:rPr>
                        <a:t> and data confidentiality at the same time. Although based on convergent encryption, </a:t>
                      </a:r>
                      <a:r>
                        <a:rPr lang="en-US" sz="1200" dirty="0" err="1">
                          <a:latin typeface="Times New Roman" pitchFamily="18" charset="0"/>
                          <a:cs typeface="Times New Roman" pitchFamily="18" charset="0"/>
                        </a:rPr>
                        <a:t>ClouDedup</a:t>
                      </a:r>
                      <a:r>
                        <a:rPr lang="en-US" sz="1200" dirty="0">
                          <a:latin typeface="Times New Roman" pitchFamily="18" charset="0"/>
                          <a:cs typeface="Times New Roman" pitchFamily="18" charset="0"/>
                        </a:rPr>
                        <a:t> remains secure thanks to the definition of a component that implements an additional encryption operation and an access control mechanism. Furthermore, as the requirement for </a:t>
                      </a:r>
                      <a:r>
                        <a:rPr lang="en-US" sz="1200" dirty="0" err="1">
                          <a:latin typeface="Times New Roman" pitchFamily="18" charset="0"/>
                          <a:cs typeface="Times New Roman" pitchFamily="18" charset="0"/>
                        </a:rPr>
                        <a:t>deduplication</a:t>
                      </a:r>
                      <a:r>
                        <a:rPr lang="en-US" sz="1200" dirty="0">
                          <a:latin typeface="Times New Roman" pitchFamily="18" charset="0"/>
                          <a:cs typeface="Times New Roman" pitchFamily="18" charset="0"/>
                        </a:rPr>
                        <a:t> at block-level raises an issue with respect to key management, we suggest to include a new component in order to implement the key management for each block together with the actual </a:t>
                      </a:r>
                      <a:r>
                        <a:rPr lang="en-US" sz="1200" dirty="0" err="1">
                          <a:latin typeface="Times New Roman" pitchFamily="18" charset="0"/>
                          <a:cs typeface="Times New Roman" pitchFamily="18" charset="0"/>
                        </a:rPr>
                        <a:t>deduplication</a:t>
                      </a:r>
                      <a:r>
                        <a:rPr lang="en-US" sz="1200" dirty="0">
                          <a:latin typeface="Times New Roman" pitchFamily="18" charset="0"/>
                          <a:cs typeface="Times New Roman" pitchFamily="18" charset="0"/>
                        </a:rPr>
                        <a:t> operation.</a:t>
                      </a:r>
                    </a:p>
                  </a:txBody>
                  <a:tcPr/>
                </a:tc>
                <a:tc>
                  <a:txBody>
                    <a:bodyPr/>
                    <a:lstStyle/>
                    <a:p>
                      <a:r>
                        <a:rPr lang="en-US" sz="1200" dirty="0">
                          <a:latin typeface="Times New Roman" pitchFamily="18" charset="0"/>
                          <a:cs typeface="Times New Roman" pitchFamily="18" charset="0"/>
                        </a:rPr>
                        <a:t> Any potentially </a:t>
                      </a:r>
                      <a:r>
                        <a:rPr lang="en-US" sz="1200" dirty="0" err="1">
                          <a:latin typeface="Times New Roman" pitchFamily="18" charset="0"/>
                          <a:cs typeface="Times New Roman" pitchFamily="18" charset="0"/>
                        </a:rPr>
                        <a:t>untrusted</a:t>
                      </a:r>
                      <a:r>
                        <a:rPr lang="en-US" sz="1200" dirty="0">
                          <a:latin typeface="Times New Roman" pitchFamily="18" charset="0"/>
                          <a:cs typeface="Times New Roman" pitchFamily="18" charset="0"/>
                        </a:rPr>
                        <a:t> cloud storage provider such as Amazon, </a:t>
                      </a:r>
                      <a:r>
                        <a:rPr lang="en-US" sz="1200" dirty="0" err="1">
                          <a:latin typeface="Times New Roman" pitchFamily="18" charset="0"/>
                          <a:cs typeface="Times New Roman" pitchFamily="18" charset="0"/>
                        </a:rPr>
                        <a:t>Dropbox</a:t>
                      </a:r>
                      <a:r>
                        <a:rPr lang="en-US" sz="1200" dirty="0">
                          <a:latin typeface="Times New Roman" pitchFamily="18" charset="0"/>
                          <a:cs typeface="Times New Roman" pitchFamily="18" charset="0"/>
                        </a:rPr>
                        <a:t> and Google Drive, can play the role of storage provider. As part of future work, </a:t>
                      </a:r>
                      <a:r>
                        <a:rPr lang="en-US" sz="1200" dirty="0" err="1">
                          <a:latin typeface="Times New Roman" pitchFamily="18" charset="0"/>
                          <a:cs typeface="Times New Roman" pitchFamily="18" charset="0"/>
                        </a:rPr>
                        <a:t>ClouDedup</a:t>
                      </a:r>
                      <a:r>
                        <a:rPr lang="en-US" sz="1200" dirty="0">
                          <a:latin typeface="Times New Roman" pitchFamily="18" charset="0"/>
                          <a:cs typeface="Times New Roman" pitchFamily="18" charset="0"/>
                        </a:rPr>
                        <a:t> may be extended with more security features such as proofs of </a:t>
                      </a:r>
                      <a:r>
                        <a:rPr lang="en-US" sz="1200" dirty="0" err="1">
                          <a:latin typeface="Times New Roman" pitchFamily="18" charset="0"/>
                          <a:cs typeface="Times New Roman" pitchFamily="18" charset="0"/>
                        </a:rPr>
                        <a:t>retrievability</a:t>
                      </a:r>
                      <a:r>
                        <a:rPr lang="en-US" sz="1200" dirty="0">
                          <a:latin typeface="Times New Roman" pitchFamily="18" charset="0"/>
                          <a:cs typeface="Times New Roman" pitchFamily="18" charset="0"/>
                        </a:rPr>
                        <a:t> , data integrity checking </a:t>
                      </a:r>
                      <a:r>
                        <a:rPr lang="en-US" sz="1200" baseline="0" dirty="0">
                          <a:latin typeface="Times New Roman" pitchFamily="18" charset="0"/>
                          <a:cs typeface="Times New Roman" pitchFamily="18" charset="0"/>
                        </a:rPr>
                        <a:t> </a:t>
                      </a:r>
                      <a:r>
                        <a:rPr lang="en-US" sz="1200" dirty="0">
                          <a:latin typeface="Times New Roman" pitchFamily="18" charset="0"/>
                          <a:cs typeface="Times New Roman" pitchFamily="18" charset="0"/>
                        </a:rPr>
                        <a:t>and search over encrypted data.</a:t>
                      </a:r>
                    </a:p>
                    <a:p>
                      <a:endParaRPr lang="en-US" sz="1200" dirty="0">
                        <a:latin typeface="Times New Roman" pitchFamily="18" charset="0"/>
                        <a:cs typeface="Times New Roman" pitchFamily="18" charset="0"/>
                      </a:endParaRP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651580271"/>
              </p:ext>
            </p:extLst>
          </p:nvPr>
        </p:nvGraphicFramePr>
        <p:xfrm>
          <a:off x="0" y="-24"/>
          <a:ext cx="9144000" cy="6675120"/>
        </p:xfrm>
        <a:graphic>
          <a:graphicData uri="http://schemas.openxmlformats.org/drawingml/2006/table">
            <a:tbl>
              <a:tblPr firstRow="1" bandRow="1">
                <a:tableStyleId>{5C22544A-7EE6-4342-B048-85BDC9FD1C3A}</a:tableStyleId>
              </a:tblPr>
              <a:tblGrid>
                <a:gridCol w="428596">
                  <a:extLst>
                    <a:ext uri="{9D8B030D-6E8A-4147-A177-3AD203B41FA5}">
                      <a16:colId xmlns:a16="http://schemas.microsoft.com/office/drawing/2014/main" val="20000"/>
                    </a:ext>
                  </a:extLst>
                </a:gridCol>
                <a:gridCol w="1357322">
                  <a:extLst>
                    <a:ext uri="{9D8B030D-6E8A-4147-A177-3AD203B41FA5}">
                      <a16:colId xmlns:a16="http://schemas.microsoft.com/office/drawing/2014/main" val="20001"/>
                    </a:ext>
                  </a:extLst>
                </a:gridCol>
                <a:gridCol w="1357322">
                  <a:extLst>
                    <a:ext uri="{9D8B030D-6E8A-4147-A177-3AD203B41FA5}">
                      <a16:colId xmlns:a16="http://schemas.microsoft.com/office/drawing/2014/main" val="20002"/>
                    </a:ext>
                  </a:extLst>
                </a:gridCol>
                <a:gridCol w="642942">
                  <a:extLst>
                    <a:ext uri="{9D8B030D-6E8A-4147-A177-3AD203B41FA5}">
                      <a16:colId xmlns:a16="http://schemas.microsoft.com/office/drawing/2014/main" val="20003"/>
                    </a:ext>
                  </a:extLst>
                </a:gridCol>
                <a:gridCol w="3214710">
                  <a:extLst>
                    <a:ext uri="{9D8B030D-6E8A-4147-A177-3AD203B41FA5}">
                      <a16:colId xmlns:a16="http://schemas.microsoft.com/office/drawing/2014/main" val="20004"/>
                    </a:ext>
                  </a:extLst>
                </a:gridCol>
                <a:gridCol w="2143108">
                  <a:extLst>
                    <a:ext uri="{9D8B030D-6E8A-4147-A177-3AD203B41FA5}">
                      <a16:colId xmlns:a16="http://schemas.microsoft.com/office/drawing/2014/main" val="20005"/>
                    </a:ext>
                  </a:extLst>
                </a:gridCol>
              </a:tblGrid>
              <a:tr h="35719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b="1" kern="1200" dirty="0" err="1">
                          <a:solidFill>
                            <a:schemeClr val="lt1"/>
                          </a:solidFill>
                          <a:latin typeface="+mn-lt"/>
                          <a:ea typeface="+mn-ea"/>
                          <a:cs typeface="+mn-cs"/>
                        </a:rPr>
                        <a:t>s.no</a:t>
                      </a:r>
                      <a:endParaRPr kumimoji="0" lang="en-US" sz="1200" b="1" kern="1200" dirty="0">
                        <a:solidFill>
                          <a:schemeClr val="lt1"/>
                        </a:solidFill>
                        <a:latin typeface="+mn-lt"/>
                        <a:ea typeface="+mn-ea"/>
                        <a:cs typeface="+mn-cs"/>
                      </a:endParaRPr>
                    </a:p>
                    <a:p>
                      <a:endParaRPr lang="en-US" sz="1200" dirty="0"/>
                    </a:p>
                  </a:txBody>
                  <a:tcPr/>
                </a:tc>
                <a:tc>
                  <a:txBody>
                    <a:bodyPr/>
                    <a:lstStyle/>
                    <a:p>
                      <a:r>
                        <a:rPr lang="en-US" sz="1200" dirty="0"/>
                        <a:t>Title</a:t>
                      </a:r>
                    </a:p>
                  </a:txBody>
                  <a:tcPr/>
                </a:tc>
                <a:tc>
                  <a:txBody>
                    <a:bodyPr/>
                    <a:lstStyle/>
                    <a:p>
                      <a:r>
                        <a:rPr lang="en-US" sz="1200" dirty="0"/>
                        <a:t>Author</a:t>
                      </a:r>
                    </a:p>
                  </a:txBody>
                  <a:tcPr/>
                </a:tc>
                <a:tc>
                  <a:txBody>
                    <a:bodyPr/>
                    <a:lstStyle/>
                    <a:p>
                      <a:r>
                        <a:rPr lang="en-US" sz="1200" dirty="0"/>
                        <a:t>Year</a:t>
                      </a:r>
                    </a:p>
                  </a:txBody>
                  <a:tcPr/>
                </a:tc>
                <a:tc>
                  <a:txBody>
                    <a:bodyPr/>
                    <a:lstStyle/>
                    <a:p>
                      <a:r>
                        <a:rPr lang="en-US" sz="1200" dirty="0"/>
                        <a:t>Inference</a:t>
                      </a:r>
                    </a:p>
                  </a:txBody>
                  <a:tcPr/>
                </a:tc>
                <a:tc>
                  <a:txBody>
                    <a:bodyPr/>
                    <a:lstStyle/>
                    <a:p>
                      <a:r>
                        <a:rPr lang="en-US" sz="1200" dirty="0"/>
                        <a:t>Drawbacks</a:t>
                      </a:r>
                    </a:p>
                  </a:txBody>
                  <a:tcPr/>
                </a:tc>
                <a:extLst>
                  <a:ext uri="{0D108BD9-81ED-4DB2-BD59-A6C34878D82A}">
                    <a16:rowId xmlns:a16="http://schemas.microsoft.com/office/drawing/2014/main" val="10000"/>
                  </a:ext>
                </a:extLst>
              </a:tr>
              <a:tr h="2689777">
                <a:tc>
                  <a:txBody>
                    <a:bodyPr/>
                    <a:lstStyle/>
                    <a:p>
                      <a:r>
                        <a:rPr lang="en-US" sz="1200" dirty="0"/>
                        <a:t>7.</a:t>
                      </a:r>
                    </a:p>
                  </a:txBody>
                  <a:tcPr/>
                </a:tc>
                <a:tc>
                  <a:txBody>
                    <a:bodyPr/>
                    <a:lstStyle/>
                    <a:p>
                      <a:r>
                        <a:rPr kumimoji="0" lang="en-US" sz="1200" kern="1200" dirty="0">
                          <a:solidFill>
                            <a:schemeClr val="dk1"/>
                          </a:solidFill>
                          <a:latin typeface="Times New Roman" pitchFamily="18" charset="0"/>
                          <a:ea typeface="+mn-ea"/>
                          <a:cs typeface="Times New Roman" pitchFamily="18" charset="0"/>
                        </a:rPr>
                        <a:t>Secure verifiable database supporting efficient dynamic operations in cloud computing</a:t>
                      </a:r>
                    </a:p>
                    <a:p>
                      <a:r>
                        <a:rPr kumimoji="0" lang="en-US" sz="1200" kern="1200" dirty="0">
                          <a:solidFill>
                            <a:schemeClr val="dk1"/>
                          </a:solidFill>
                          <a:latin typeface="Times New Roman" pitchFamily="18" charset="0"/>
                          <a:ea typeface="+mn-ea"/>
                          <a:cs typeface="Times New Roman" pitchFamily="18" charset="0"/>
                        </a:rPr>
                        <a:t>Journal:</a:t>
                      </a:r>
                    </a:p>
                    <a:p>
                      <a:r>
                        <a:rPr kumimoji="0" lang="en-US" sz="1200" b="1" i="0" kern="1200" dirty="0">
                          <a:solidFill>
                            <a:schemeClr val="dk1"/>
                          </a:solidFill>
                          <a:latin typeface="Times New Roman" pitchFamily="18" charset="0"/>
                          <a:ea typeface="+mn-ea"/>
                          <a:cs typeface="Times New Roman" pitchFamily="18" charset="0"/>
                        </a:rPr>
                        <a:t> </a:t>
                      </a:r>
                      <a:r>
                        <a:rPr kumimoji="0" lang="en-US" sz="1200" b="0" i="0" u="none" strike="noStrike" kern="1200" dirty="0">
                          <a:solidFill>
                            <a:schemeClr val="dk1"/>
                          </a:solidFill>
                          <a:latin typeface="Times New Roman" pitchFamily="18" charset="0"/>
                          <a:ea typeface="+mn-ea"/>
                          <a:cs typeface="Times New Roman" pitchFamily="18" charset="0"/>
                        </a:rPr>
                        <a:t>IEEE Transactions on Emerging Topics in Computing</a:t>
                      </a:r>
                      <a:r>
                        <a:rPr kumimoji="0" lang="en-US" sz="1200" b="0" i="0" kern="1200" dirty="0">
                          <a:solidFill>
                            <a:schemeClr val="dk1"/>
                          </a:solidFill>
                          <a:latin typeface="Times New Roman" pitchFamily="18" charset="0"/>
                          <a:ea typeface="+mn-ea"/>
                          <a:cs typeface="Times New Roman" pitchFamily="18" charset="0"/>
                        </a:rPr>
                        <a:t> ( Volume: 8, </a:t>
                      </a:r>
                      <a:r>
                        <a:rPr kumimoji="0" lang="en-US" sz="1200" b="0" i="0" u="none" strike="noStrike" kern="1200" dirty="0">
                          <a:solidFill>
                            <a:schemeClr val="dk1"/>
                          </a:solidFill>
                          <a:latin typeface="Times New Roman" pitchFamily="18" charset="0"/>
                          <a:ea typeface="+mn-ea"/>
                          <a:cs typeface="Times New Roman" pitchFamily="18" charset="0"/>
                        </a:rPr>
                        <a:t>Issue: 2</a:t>
                      </a:r>
                      <a:r>
                        <a:rPr kumimoji="0" lang="en-US" sz="1200" b="0" i="0" kern="1200" dirty="0">
                          <a:solidFill>
                            <a:schemeClr val="dk1"/>
                          </a:solidFill>
                          <a:latin typeface="Times New Roman" pitchFamily="18" charset="0"/>
                          <a:ea typeface="+mn-ea"/>
                          <a:cs typeface="Times New Roman" pitchFamily="18" charset="0"/>
                        </a:rPr>
                        <a:t>, April-June 1 2020)</a:t>
                      </a:r>
                      <a:endParaRPr lang="en-US" sz="1200" dirty="0">
                        <a:latin typeface="Times New Roman" pitchFamily="18" charset="0"/>
                        <a:cs typeface="Times New Roman" pitchFamily="18" charset="0"/>
                      </a:endParaRPr>
                    </a:p>
                    <a:p>
                      <a:endParaRPr lang="en-US" sz="1200" dirty="0">
                        <a:latin typeface="Times New Roman" pitchFamily="18" charset="0"/>
                        <a:cs typeface="Times New Roman" pitchFamily="18" charset="0"/>
                      </a:endParaRPr>
                    </a:p>
                  </a:txBody>
                  <a:tcPr/>
                </a:tc>
                <a:tc>
                  <a:txBody>
                    <a:bodyPr/>
                    <a:lstStyle/>
                    <a:p>
                      <a:r>
                        <a:rPr kumimoji="0" lang="en-US" sz="1200" kern="1200" dirty="0">
                          <a:solidFill>
                            <a:schemeClr val="dk1"/>
                          </a:solidFill>
                          <a:latin typeface="Times New Roman" pitchFamily="18" charset="0"/>
                          <a:ea typeface="+mn-ea"/>
                          <a:cs typeface="Times New Roman" pitchFamily="18" charset="0"/>
                        </a:rPr>
                        <a:t> J. </a:t>
                      </a:r>
                      <a:r>
                        <a:rPr kumimoji="0" lang="en-US" sz="1200" kern="1200" dirty="0" err="1">
                          <a:solidFill>
                            <a:schemeClr val="dk1"/>
                          </a:solidFill>
                          <a:latin typeface="Times New Roman" pitchFamily="18" charset="0"/>
                          <a:ea typeface="+mn-ea"/>
                          <a:cs typeface="Times New Roman" pitchFamily="18" charset="0"/>
                        </a:rPr>
                        <a:t>Shen</a:t>
                      </a:r>
                      <a:r>
                        <a:rPr kumimoji="0" lang="en-US" sz="1200" kern="1200" dirty="0">
                          <a:solidFill>
                            <a:schemeClr val="dk1"/>
                          </a:solidFill>
                          <a:latin typeface="Times New Roman" pitchFamily="18" charset="0"/>
                          <a:ea typeface="+mn-ea"/>
                          <a:cs typeface="Times New Roman" pitchFamily="18" charset="0"/>
                        </a:rPr>
                        <a:t>, D. Liu, M. Z. A. </a:t>
                      </a:r>
                      <a:r>
                        <a:rPr kumimoji="0" lang="en-US" sz="1200" kern="1200" dirty="0" err="1">
                          <a:solidFill>
                            <a:schemeClr val="dk1"/>
                          </a:solidFill>
                          <a:latin typeface="Times New Roman" pitchFamily="18" charset="0"/>
                          <a:ea typeface="+mn-ea"/>
                          <a:cs typeface="Times New Roman" pitchFamily="18" charset="0"/>
                        </a:rPr>
                        <a:t>Bhuiyan</a:t>
                      </a:r>
                      <a:r>
                        <a:rPr kumimoji="0" lang="en-US" sz="1200" kern="1200" dirty="0">
                          <a:solidFill>
                            <a:schemeClr val="dk1"/>
                          </a:solidFill>
                          <a:latin typeface="Times New Roman" pitchFamily="18" charset="0"/>
                          <a:ea typeface="+mn-ea"/>
                          <a:cs typeface="Times New Roman" pitchFamily="18" charset="0"/>
                        </a:rPr>
                        <a:t>, J. </a:t>
                      </a:r>
                      <a:r>
                        <a:rPr kumimoji="0" lang="en-US" sz="1200" kern="1200" dirty="0" err="1">
                          <a:solidFill>
                            <a:schemeClr val="dk1"/>
                          </a:solidFill>
                          <a:latin typeface="Times New Roman" pitchFamily="18" charset="0"/>
                          <a:ea typeface="+mn-ea"/>
                          <a:cs typeface="Times New Roman" pitchFamily="18" charset="0"/>
                        </a:rPr>
                        <a:t>Shen</a:t>
                      </a:r>
                      <a:r>
                        <a:rPr kumimoji="0" lang="en-US" sz="1200" kern="1200" dirty="0">
                          <a:solidFill>
                            <a:schemeClr val="dk1"/>
                          </a:solidFill>
                          <a:latin typeface="Times New Roman" pitchFamily="18" charset="0"/>
                          <a:ea typeface="+mn-ea"/>
                          <a:cs typeface="Times New Roman" pitchFamily="18" charset="0"/>
                        </a:rPr>
                        <a:t>, X. Sun, and A. Castiglione</a:t>
                      </a:r>
                      <a:endParaRPr lang="en-US" sz="1200" dirty="0">
                        <a:latin typeface="Times New Roman" pitchFamily="18" charset="0"/>
                        <a:cs typeface="Times New Roman" pitchFamily="18" charset="0"/>
                      </a:endParaRPr>
                    </a:p>
                  </a:txBody>
                  <a:tcPr/>
                </a:tc>
                <a:tc>
                  <a:txBody>
                    <a:bodyPr/>
                    <a:lstStyle/>
                    <a:p>
                      <a:r>
                        <a:rPr lang="en-US" sz="1200" dirty="0"/>
                        <a:t>2017</a:t>
                      </a:r>
                    </a:p>
                  </a:txBody>
                  <a:tcPr/>
                </a:tc>
                <a:tc>
                  <a:txBody>
                    <a:bodyPr/>
                    <a:lstStyle/>
                    <a:p>
                      <a:r>
                        <a:rPr lang="en-US" sz="1200" dirty="0">
                          <a:latin typeface="Times New Roman" pitchFamily="18" charset="0"/>
                          <a:cs typeface="Times New Roman" pitchFamily="18" charset="0"/>
                        </a:rPr>
                        <a:t>In this paper, we propose a secure verifiable database scheme that is based on the polynomial commitment for cloud computing, which can realize the verifiability of database records in the cloud. Moreover, the proposed scheme can support public verifiability in that all clients in the system can verify the database. In addition, we use the BLS signature and the index-hash table to construct dynamic operations for the database. Security analysis shows that our scheme can achieve real-world security requirements. The simulation results show that our scheme is more efficient than similar schemes. </a:t>
                      </a:r>
                    </a:p>
                  </a:txBody>
                  <a:tcPr/>
                </a:tc>
                <a:tc>
                  <a:txBody>
                    <a:bodyPr/>
                    <a:lstStyle/>
                    <a:p>
                      <a:r>
                        <a:rPr lang="en-US" sz="1200" dirty="0">
                          <a:latin typeface="Times New Roman" pitchFamily="18" charset="0"/>
                          <a:cs typeface="Times New Roman" pitchFamily="18" charset="0"/>
                        </a:rPr>
                        <a:t>The security analysis shows that our scheme can achieve the properties of security, correctness, verifiability and accountability. In the performance analysis, we compare our scheme with two similar </a:t>
                      </a:r>
                      <a:r>
                        <a:rPr lang="en-US" sz="1200" dirty="0" err="1">
                          <a:latin typeface="Times New Roman" pitchFamily="18" charset="0"/>
                          <a:cs typeface="Times New Roman" pitchFamily="18" charset="0"/>
                        </a:rPr>
                        <a:t>schemes.The</a:t>
                      </a:r>
                      <a:r>
                        <a:rPr lang="en-US" sz="1200" dirty="0">
                          <a:latin typeface="Times New Roman" pitchFamily="18" charset="0"/>
                          <a:cs typeface="Times New Roman" pitchFamily="18" charset="0"/>
                        </a:rPr>
                        <a:t> comparison results and simulation results indicate that our scheme is more efficient than similar schemes, which demonstrates that our scheme can be well used in secure verifiability for databases in cloud computing.</a:t>
                      </a:r>
                    </a:p>
                  </a:txBody>
                  <a:tcPr/>
                </a:tc>
                <a:extLst>
                  <a:ext uri="{0D108BD9-81ED-4DB2-BD59-A6C34878D82A}">
                    <a16:rowId xmlns:a16="http://schemas.microsoft.com/office/drawing/2014/main" val="10001"/>
                  </a:ext>
                </a:extLst>
              </a:tr>
              <a:tr h="1211219">
                <a:tc>
                  <a:txBody>
                    <a:bodyPr/>
                    <a:lstStyle/>
                    <a:p>
                      <a:r>
                        <a:rPr lang="en-US" sz="1200" dirty="0"/>
                        <a:t>8.</a:t>
                      </a:r>
                    </a:p>
                  </a:txBody>
                  <a:tcPr/>
                </a:tc>
                <a:tc>
                  <a:txBody>
                    <a:bodyPr/>
                    <a:lstStyle/>
                    <a:p>
                      <a:r>
                        <a:rPr kumimoji="0" lang="en-US" sz="1200" kern="1200" dirty="0">
                          <a:solidFill>
                            <a:schemeClr val="dk1"/>
                          </a:solidFill>
                          <a:latin typeface="Times New Roman" pitchFamily="18" charset="0"/>
                          <a:ea typeface="+mn-ea"/>
                          <a:cs typeface="Times New Roman" pitchFamily="18" charset="0"/>
                        </a:rPr>
                        <a:t>Provable data possession at untrusted stores</a:t>
                      </a:r>
                    </a:p>
                    <a:p>
                      <a:r>
                        <a:rPr kumimoji="0" lang="en-US" sz="1200" kern="1200" dirty="0">
                          <a:solidFill>
                            <a:schemeClr val="dk1"/>
                          </a:solidFill>
                          <a:latin typeface="Times New Roman" pitchFamily="18" charset="0"/>
                          <a:ea typeface="+mn-ea"/>
                          <a:cs typeface="Times New Roman" pitchFamily="18" charset="0"/>
                        </a:rPr>
                        <a:t>Journal:</a:t>
                      </a:r>
                    </a:p>
                    <a:p>
                      <a:r>
                        <a:rPr kumimoji="0" lang="en-US" sz="1200" b="1" i="0" kern="1200" dirty="0">
                          <a:solidFill>
                            <a:schemeClr val="dk1"/>
                          </a:solidFill>
                          <a:latin typeface="+mn-lt"/>
                          <a:ea typeface="+mn-ea"/>
                          <a:cs typeface="+mn-cs"/>
                        </a:rPr>
                        <a:t> </a:t>
                      </a:r>
                      <a:r>
                        <a:rPr kumimoji="0" lang="en-US" sz="1200" b="0" i="0" u="none" strike="noStrike" kern="1200" dirty="0">
                          <a:solidFill>
                            <a:schemeClr val="dk1"/>
                          </a:solidFill>
                          <a:latin typeface="+mn-lt"/>
                          <a:ea typeface="+mn-ea"/>
                          <a:cs typeface="+mn-cs"/>
                        </a:rPr>
                        <a:t>2011 IEEE 17th International Conference on Parallel and Distributed Systems</a:t>
                      </a:r>
                      <a:endParaRPr lang="en-US" sz="1200" dirty="0">
                        <a:latin typeface="Times New Roman" pitchFamily="18" charset="0"/>
                        <a:cs typeface="Times New Roman" pitchFamily="18" charset="0"/>
                      </a:endParaRPr>
                    </a:p>
                    <a:p>
                      <a:endParaRPr lang="en-US" sz="1200" dirty="0">
                        <a:latin typeface="Times New Roman" pitchFamily="18" charset="0"/>
                        <a:cs typeface="Times New Roman" pitchFamily="18" charset="0"/>
                      </a:endParaRPr>
                    </a:p>
                  </a:txBody>
                  <a:tcPr/>
                </a:tc>
                <a:tc>
                  <a:txBody>
                    <a:bodyPr/>
                    <a:lstStyle/>
                    <a:p>
                      <a:r>
                        <a:rPr kumimoji="0" lang="en-US" sz="1200" kern="1200" dirty="0">
                          <a:solidFill>
                            <a:schemeClr val="dk1"/>
                          </a:solidFill>
                          <a:latin typeface="Times New Roman" pitchFamily="18" charset="0"/>
                          <a:ea typeface="+mn-ea"/>
                          <a:cs typeface="Times New Roman" pitchFamily="18" charset="0"/>
                        </a:rPr>
                        <a:t>G. </a:t>
                      </a:r>
                      <a:r>
                        <a:rPr kumimoji="0" lang="en-US" sz="1200" kern="1200" dirty="0" err="1">
                          <a:solidFill>
                            <a:schemeClr val="dk1"/>
                          </a:solidFill>
                          <a:latin typeface="Times New Roman" pitchFamily="18" charset="0"/>
                          <a:ea typeface="+mn-ea"/>
                          <a:cs typeface="Times New Roman" pitchFamily="18" charset="0"/>
                        </a:rPr>
                        <a:t>Ateniese</a:t>
                      </a:r>
                      <a:r>
                        <a:rPr kumimoji="0" lang="en-US" sz="1200" kern="1200" dirty="0">
                          <a:solidFill>
                            <a:schemeClr val="dk1"/>
                          </a:solidFill>
                          <a:latin typeface="Times New Roman" pitchFamily="18" charset="0"/>
                          <a:ea typeface="+mn-ea"/>
                          <a:cs typeface="Times New Roman" pitchFamily="18" charset="0"/>
                        </a:rPr>
                        <a:t>, R. Burns, R. </a:t>
                      </a:r>
                      <a:r>
                        <a:rPr kumimoji="0" lang="en-US" sz="1200" kern="1200" dirty="0" err="1">
                          <a:solidFill>
                            <a:schemeClr val="dk1"/>
                          </a:solidFill>
                          <a:latin typeface="Times New Roman" pitchFamily="18" charset="0"/>
                          <a:ea typeface="+mn-ea"/>
                          <a:cs typeface="Times New Roman" pitchFamily="18" charset="0"/>
                        </a:rPr>
                        <a:t>Curtmola</a:t>
                      </a:r>
                      <a:r>
                        <a:rPr kumimoji="0" lang="en-US" sz="1200" kern="1200" dirty="0">
                          <a:solidFill>
                            <a:schemeClr val="dk1"/>
                          </a:solidFill>
                          <a:latin typeface="Times New Roman" pitchFamily="18" charset="0"/>
                          <a:ea typeface="+mn-ea"/>
                          <a:cs typeface="Times New Roman" pitchFamily="18" charset="0"/>
                        </a:rPr>
                        <a:t>, J. Herring, L. </a:t>
                      </a:r>
                      <a:r>
                        <a:rPr kumimoji="0" lang="en-US" sz="1200" kern="1200" dirty="0" err="1">
                          <a:solidFill>
                            <a:schemeClr val="dk1"/>
                          </a:solidFill>
                          <a:latin typeface="Times New Roman" pitchFamily="18" charset="0"/>
                          <a:ea typeface="+mn-ea"/>
                          <a:cs typeface="Times New Roman" pitchFamily="18" charset="0"/>
                        </a:rPr>
                        <a:t>Kissner</a:t>
                      </a:r>
                      <a:r>
                        <a:rPr kumimoji="0" lang="en-US" sz="1200" kern="1200" dirty="0">
                          <a:solidFill>
                            <a:schemeClr val="dk1"/>
                          </a:solidFill>
                          <a:latin typeface="Times New Roman" pitchFamily="18" charset="0"/>
                          <a:ea typeface="+mn-ea"/>
                          <a:cs typeface="Times New Roman" pitchFamily="18" charset="0"/>
                        </a:rPr>
                        <a:t>, Z. Peterson, and D. Song, </a:t>
                      </a:r>
                      <a:endParaRPr lang="en-US" sz="1200" dirty="0">
                        <a:latin typeface="Times New Roman" pitchFamily="18" charset="0"/>
                        <a:cs typeface="Times New Roman" pitchFamily="18" charset="0"/>
                      </a:endParaRPr>
                    </a:p>
                  </a:txBody>
                  <a:tcPr/>
                </a:tc>
                <a:tc>
                  <a:txBody>
                    <a:bodyPr/>
                    <a:lstStyle/>
                    <a:p>
                      <a:r>
                        <a:rPr lang="en-US" sz="1200" dirty="0"/>
                        <a:t>2007</a:t>
                      </a:r>
                    </a:p>
                  </a:txBody>
                  <a:tcPr/>
                </a:tc>
                <a:tc>
                  <a:txBody>
                    <a:bodyPr/>
                    <a:lstStyle/>
                    <a:p>
                      <a:r>
                        <a:rPr lang="en-US" sz="1200" dirty="0">
                          <a:latin typeface="Times New Roman" pitchFamily="18" charset="0"/>
                          <a:cs typeface="Times New Roman" pitchFamily="18" charset="0"/>
                        </a:rPr>
                        <a:t>when the data is stored in the cloud storage device, a long time, enterprises and users inevitably will have security concerns, fearing that the information is actually stored in the cloud is still in the storage device or too long without access to, has long been the cloud server removed or destroyed, resulting in businesses and users in the future can’t access or restore the data files. Therefore, this scheme goal to research and design for data storage cloud computing environments that are proved. Stored in the cloud for data storage, research and develop a security and efficient storage of proof protocol, also can delegate or authorize others to public verifiability whether the data actually stored in the cloud storage devices.</a:t>
                      </a:r>
                    </a:p>
                  </a:txBody>
                  <a:tcPr/>
                </a:tc>
                <a:tc>
                  <a:txBody>
                    <a:bodyPr/>
                    <a:lstStyle/>
                    <a:p>
                      <a:r>
                        <a:rPr lang="en-US" sz="1200" dirty="0">
                          <a:latin typeface="Times New Roman" pitchFamily="18" charset="0"/>
                          <a:cs typeface="Times New Roman" pitchFamily="18" charset="0"/>
                        </a:rPr>
                        <a:t>We can provable data possession in the model, which reduce the data block access, but also reduce the amount of computation on the server and client and server traffic.. It exceeds what we did in the past, the improvement has brought to the bandwidth, computation and storage system. And it applied the public (third party) verification. </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962672476"/>
              </p:ext>
            </p:extLst>
          </p:nvPr>
        </p:nvGraphicFramePr>
        <p:xfrm>
          <a:off x="0" y="-500090"/>
          <a:ext cx="9144000" cy="7406640"/>
        </p:xfrm>
        <a:graphic>
          <a:graphicData uri="http://schemas.openxmlformats.org/drawingml/2006/table">
            <a:tbl>
              <a:tblPr firstRow="1" bandRow="1">
                <a:tableStyleId>{5C22544A-7EE6-4342-B048-85BDC9FD1C3A}</a:tableStyleId>
              </a:tblPr>
              <a:tblGrid>
                <a:gridCol w="428596">
                  <a:extLst>
                    <a:ext uri="{9D8B030D-6E8A-4147-A177-3AD203B41FA5}">
                      <a16:colId xmlns:a16="http://schemas.microsoft.com/office/drawing/2014/main" val="20000"/>
                    </a:ext>
                  </a:extLst>
                </a:gridCol>
                <a:gridCol w="1000132">
                  <a:extLst>
                    <a:ext uri="{9D8B030D-6E8A-4147-A177-3AD203B41FA5}">
                      <a16:colId xmlns:a16="http://schemas.microsoft.com/office/drawing/2014/main" val="20001"/>
                    </a:ext>
                  </a:extLst>
                </a:gridCol>
                <a:gridCol w="1071570">
                  <a:extLst>
                    <a:ext uri="{9D8B030D-6E8A-4147-A177-3AD203B41FA5}">
                      <a16:colId xmlns:a16="http://schemas.microsoft.com/office/drawing/2014/main" val="20002"/>
                    </a:ext>
                  </a:extLst>
                </a:gridCol>
                <a:gridCol w="642942">
                  <a:extLst>
                    <a:ext uri="{9D8B030D-6E8A-4147-A177-3AD203B41FA5}">
                      <a16:colId xmlns:a16="http://schemas.microsoft.com/office/drawing/2014/main" val="20003"/>
                    </a:ext>
                  </a:extLst>
                </a:gridCol>
                <a:gridCol w="3786214">
                  <a:extLst>
                    <a:ext uri="{9D8B030D-6E8A-4147-A177-3AD203B41FA5}">
                      <a16:colId xmlns:a16="http://schemas.microsoft.com/office/drawing/2014/main" val="20004"/>
                    </a:ext>
                  </a:extLst>
                </a:gridCol>
                <a:gridCol w="2214546">
                  <a:extLst>
                    <a:ext uri="{9D8B030D-6E8A-4147-A177-3AD203B41FA5}">
                      <a16:colId xmlns:a16="http://schemas.microsoft.com/office/drawing/2014/main" val="20005"/>
                    </a:ext>
                  </a:extLst>
                </a:gridCol>
              </a:tblGrid>
              <a:tr h="59275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b="1" kern="1200" dirty="0" err="1">
                          <a:solidFill>
                            <a:schemeClr val="lt1"/>
                          </a:solidFill>
                          <a:latin typeface="+mn-lt"/>
                          <a:ea typeface="+mn-ea"/>
                          <a:cs typeface="+mn-cs"/>
                        </a:rPr>
                        <a:t>s.no</a:t>
                      </a:r>
                      <a:endParaRPr kumimoji="0" lang="en-US" sz="1200" b="1" kern="1200" dirty="0">
                        <a:solidFill>
                          <a:schemeClr val="lt1"/>
                        </a:solidFill>
                        <a:latin typeface="+mn-lt"/>
                        <a:ea typeface="+mn-ea"/>
                        <a:cs typeface="+mn-cs"/>
                      </a:endParaRPr>
                    </a:p>
                    <a:p>
                      <a:endParaRPr lang="en-US" sz="1200" dirty="0"/>
                    </a:p>
                  </a:txBody>
                  <a:tcPr/>
                </a:tc>
                <a:tc>
                  <a:txBody>
                    <a:bodyPr/>
                    <a:lstStyle/>
                    <a:p>
                      <a:r>
                        <a:rPr lang="en-US" sz="1200" dirty="0"/>
                        <a:t>Title</a:t>
                      </a:r>
                    </a:p>
                  </a:txBody>
                  <a:tcPr/>
                </a:tc>
                <a:tc>
                  <a:txBody>
                    <a:bodyPr/>
                    <a:lstStyle/>
                    <a:p>
                      <a:r>
                        <a:rPr lang="en-US" sz="1200" dirty="0"/>
                        <a:t>Author</a:t>
                      </a:r>
                    </a:p>
                  </a:txBody>
                  <a:tcPr/>
                </a:tc>
                <a:tc>
                  <a:txBody>
                    <a:bodyPr/>
                    <a:lstStyle/>
                    <a:p>
                      <a:r>
                        <a:rPr lang="en-US" sz="1200" dirty="0"/>
                        <a:t>Year</a:t>
                      </a:r>
                    </a:p>
                  </a:txBody>
                  <a:tcPr/>
                </a:tc>
                <a:tc>
                  <a:txBody>
                    <a:bodyPr/>
                    <a:lstStyle/>
                    <a:p>
                      <a:r>
                        <a:rPr lang="en-US" sz="1200" dirty="0"/>
                        <a:t>Inference</a:t>
                      </a:r>
                    </a:p>
                  </a:txBody>
                  <a:tcPr/>
                </a:tc>
                <a:tc>
                  <a:txBody>
                    <a:bodyPr/>
                    <a:lstStyle/>
                    <a:p>
                      <a:r>
                        <a:rPr lang="en-US" sz="1200" dirty="0"/>
                        <a:t>Drawbacks</a:t>
                      </a:r>
                    </a:p>
                  </a:txBody>
                  <a:tcPr/>
                </a:tc>
                <a:extLst>
                  <a:ext uri="{0D108BD9-81ED-4DB2-BD59-A6C34878D82A}">
                    <a16:rowId xmlns:a16="http://schemas.microsoft.com/office/drawing/2014/main" val="10000"/>
                  </a:ext>
                </a:extLst>
              </a:tr>
              <a:tr h="2812928">
                <a:tc>
                  <a:txBody>
                    <a:bodyPr/>
                    <a:lstStyle/>
                    <a:p>
                      <a:r>
                        <a:rPr lang="en-US" sz="1200" dirty="0"/>
                        <a:t>9.</a:t>
                      </a:r>
                    </a:p>
                  </a:txBody>
                  <a:tcPr/>
                </a:tc>
                <a:tc>
                  <a:txBody>
                    <a:bodyPr/>
                    <a:lstStyle/>
                    <a:p>
                      <a:r>
                        <a:rPr kumimoji="0" lang="en-US" sz="1200" kern="1200" dirty="0">
                          <a:solidFill>
                            <a:schemeClr val="dk1"/>
                          </a:solidFill>
                          <a:latin typeface="Times New Roman" pitchFamily="18" charset="0"/>
                          <a:ea typeface="+mn-ea"/>
                          <a:cs typeface="Times New Roman" pitchFamily="18" charset="0"/>
                        </a:rPr>
                        <a:t>Secure and constant cost public cloud storage auditing with deduplication</a:t>
                      </a:r>
                    </a:p>
                    <a:p>
                      <a:r>
                        <a:rPr kumimoji="0" lang="en-US" sz="1200" kern="1200" dirty="0">
                          <a:solidFill>
                            <a:schemeClr val="dk1"/>
                          </a:solidFill>
                          <a:latin typeface="Times New Roman" pitchFamily="18" charset="0"/>
                          <a:ea typeface="+mn-ea"/>
                          <a:cs typeface="Times New Roman" pitchFamily="18" charset="0"/>
                        </a:rPr>
                        <a:t>Journal:</a:t>
                      </a:r>
                    </a:p>
                    <a:p>
                      <a:r>
                        <a:rPr kumimoji="0" lang="en-US" sz="1200" b="1" i="0" kern="1200" dirty="0">
                          <a:solidFill>
                            <a:schemeClr val="dk1"/>
                          </a:solidFill>
                          <a:latin typeface="Times New Roman" pitchFamily="18" charset="0"/>
                          <a:ea typeface="+mn-ea"/>
                          <a:cs typeface="Times New Roman" pitchFamily="18" charset="0"/>
                        </a:rPr>
                        <a:t> </a:t>
                      </a:r>
                      <a:r>
                        <a:rPr kumimoji="0" lang="en-US" sz="1200" b="0" i="0" u="none" strike="noStrike" kern="1200" dirty="0">
                          <a:solidFill>
                            <a:schemeClr val="dk1"/>
                          </a:solidFill>
                          <a:latin typeface="Times New Roman" pitchFamily="18" charset="0"/>
                          <a:ea typeface="+mn-ea"/>
                          <a:cs typeface="Times New Roman" pitchFamily="18" charset="0"/>
                        </a:rPr>
                        <a:t>2013 IEEE Conference on Communications and Network Security (CNS)</a:t>
                      </a:r>
                    </a:p>
                    <a:p>
                      <a:endParaRPr lang="en-US" sz="1200" dirty="0">
                        <a:latin typeface="Times New Roman" pitchFamily="18" charset="0"/>
                        <a:cs typeface="Times New Roman" pitchFamily="18" charset="0"/>
                      </a:endParaRPr>
                    </a:p>
                  </a:txBody>
                  <a:tcPr/>
                </a:tc>
                <a:tc>
                  <a:txBody>
                    <a:bodyPr/>
                    <a:lstStyle/>
                    <a:p>
                      <a:r>
                        <a:rPr kumimoji="0" lang="en-US" sz="1200" kern="1200" dirty="0">
                          <a:solidFill>
                            <a:schemeClr val="dk1"/>
                          </a:solidFill>
                          <a:latin typeface="Times New Roman" pitchFamily="18" charset="0"/>
                          <a:ea typeface="+mn-ea"/>
                          <a:cs typeface="Times New Roman" pitchFamily="18" charset="0"/>
                        </a:rPr>
                        <a:t>J. Yuan and S. Yu</a:t>
                      </a:r>
                      <a:endParaRPr lang="en-US" sz="1200" dirty="0">
                        <a:latin typeface="Times New Roman" pitchFamily="18" charset="0"/>
                        <a:cs typeface="Times New Roman" pitchFamily="18" charset="0"/>
                      </a:endParaRPr>
                    </a:p>
                  </a:txBody>
                  <a:tcPr/>
                </a:tc>
                <a:tc>
                  <a:txBody>
                    <a:bodyPr/>
                    <a:lstStyle/>
                    <a:p>
                      <a:r>
                        <a:rPr lang="en-US" sz="1200" dirty="0"/>
                        <a:t>2013</a:t>
                      </a:r>
                    </a:p>
                  </a:txBody>
                  <a:tcPr/>
                </a:tc>
                <a:tc>
                  <a:txBody>
                    <a:bodyPr/>
                    <a:lstStyle/>
                    <a:p>
                      <a:r>
                        <a:rPr lang="en-US" sz="1200" dirty="0">
                          <a:latin typeface="Times New Roman" pitchFamily="18" charset="0"/>
                          <a:cs typeface="Times New Roman" pitchFamily="18" charset="0"/>
                        </a:rPr>
                        <a:t>In this paper we solve this open problem with a novel scheme based on techniques including polynomial-based authentication tags and </a:t>
                      </a:r>
                      <a:r>
                        <a:rPr lang="en-US" sz="1200" dirty="0" err="1">
                          <a:latin typeface="Times New Roman" pitchFamily="18" charset="0"/>
                          <a:cs typeface="Times New Roman" pitchFamily="18" charset="0"/>
                        </a:rPr>
                        <a:t>homomorphic</a:t>
                      </a:r>
                      <a:r>
                        <a:rPr lang="en-US" sz="1200" dirty="0">
                          <a:latin typeface="Times New Roman" pitchFamily="18" charset="0"/>
                          <a:cs typeface="Times New Roman" pitchFamily="18" charset="0"/>
                        </a:rPr>
                        <a:t> linear authenticators. Our design allows </a:t>
                      </a:r>
                      <a:r>
                        <a:rPr lang="en-US" sz="1200" dirty="0" err="1">
                          <a:latin typeface="Times New Roman" pitchFamily="18" charset="0"/>
                          <a:cs typeface="Times New Roman" pitchFamily="18" charset="0"/>
                        </a:rPr>
                        <a:t>deduplication</a:t>
                      </a:r>
                      <a:r>
                        <a:rPr lang="en-US" sz="1200" dirty="0">
                          <a:latin typeface="Times New Roman" pitchFamily="18" charset="0"/>
                          <a:cs typeface="Times New Roman" pitchFamily="18" charset="0"/>
                        </a:rPr>
                        <a:t> of both files and their corresponding </a:t>
                      </a:r>
                      <a:r>
                        <a:rPr lang="en-US" sz="1200" dirty="0" err="1">
                          <a:latin typeface="Times New Roman" pitchFamily="18" charset="0"/>
                          <a:cs typeface="Times New Roman" pitchFamily="18" charset="0"/>
                        </a:rPr>
                        <a:t>authentication</a:t>
                      </a:r>
                      <a:r>
                        <a:rPr lang="en-US" sz="1200" dirty="0">
                          <a:latin typeface="Times New Roman" pitchFamily="18" charset="0"/>
                          <a:cs typeface="Times New Roman" pitchFamily="18" charset="0"/>
                        </a:rPr>
                        <a:t> tags. Data integrity auditing and storage </a:t>
                      </a:r>
                      <a:r>
                        <a:rPr lang="en-US" sz="1200" dirty="0" err="1">
                          <a:latin typeface="Times New Roman" pitchFamily="18" charset="0"/>
                          <a:cs typeface="Times New Roman" pitchFamily="18" charset="0"/>
                        </a:rPr>
                        <a:t>deduplication</a:t>
                      </a:r>
                      <a:r>
                        <a:rPr lang="en-US" sz="1200" dirty="0">
                          <a:latin typeface="Times New Roman" pitchFamily="18" charset="0"/>
                          <a:cs typeface="Times New Roman" pitchFamily="18" charset="0"/>
                        </a:rPr>
                        <a:t> are achieved simultaneously. Our proposed scheme is also characterized by constant </a:t>
                      </a:r>
                      <a:r>
                        <a:rPr lang="en-US" sz="1200" dirty="0" err="1">
                          <a:latin typeface="Times New Roman" pitchFamily="18" charset="0"/>
                          <a:cs typeface="Times New Roman" pitchFamily="18" charset="0"/>
                        </a:rPr>
                        <a:t>realtime</a:t>
                      </a:r>
                      <a:r>
                        <a:rPr lang="en-US" sz="1200" dirty="0">
                          <a:latin typeface="Times New Roman" pitchFamily="18" charset="0"/>
                          <a:cs typeface="Times New Roman" pitchFamily="18" charset="0"/>
                        </a:rPr>
                        <a:t> communication and </a:t>
                      </a:r>
                      <a:r>
                        <a:rPr lang="en-US" sz="1200" dirty="0" err="1">
                          <a:latin typeface="Times New Roman" pitchFamily="18" charset="0"/>
                          <a:cs typeface="Times New Roman" pitchFamily="18" charset="0"/>
                        </a:rPr>
                        <a:t>computational</a:t>
                      </a:r>
                      <a:r>
                        <a:rPr lang="en-US" sz="1200" dirty="0">
                          <a:latin typeface="Times New Roman" pitchFamily="18" charset="0"/>
                          <a:cs typeface="Times New Roman" pitchFamily="18" charset="0"/>
                        </a:rPr>
                        <a:t> cost on the user side. Public auditing and batch auditing are both supported. Hence, our proposed scheme outperforms existing POR and PDP schemes while providing the additional functionality of </a:t>
                      </a:r>
                      <a:r>
                        <a:rPr lang="en-US" sz="1200" dirty="0" err="1">
                          <a:latin typeface="Times New Roman" pitchFamily="18" charset="0"/>
                          <a:cs typeface="Times New Roman" pitchFamily="18" charset="0"/>
                        </a:rPr>
                        <a:t>deduplication</a:t>
                      </a:r>
                      <a:r>
                        <a:rPr lang="en-US" sz="1200" dirty="0">
                          <a:latin typeface="Times New Roman" pitchFamily="18" charset="0"/>
                          <a:cs typeface="Times New Roman" pitchFamily="18" charset="0"/>
                        </a:rPr>
                        <a:t>. We prove the security of our proposed scheme based on the Computational </a:t>
                      </a:r>
                      <a:r>
                        <a:rPr lang="en-US" sz="1200" dirty="0" err="1">
                          <a:latin typeface="Times New Roman" pitchFamily="18" charset="0"/>
                          <a:cs typeface="Times New Roman" pitchFamily="18" charset="0"/>
                        </a:rPr>
                        <a:t>Diffie</a:t>
                      </a:r>
                      <a:r>
                        <a:rPr lang="en-US" sz="1200" dirty="0">
                          <a:latin typeface="Times New Roman" pitchFamily="18" charset="0"/>
                          <a:cs typeface="Times New Roman" pitchFamily="18" charset="0"/>
                        </a:rPr>
                        <a:t>-Hellman problem, the Static </a:t>
                      </a:r>
                      <a:r>
                        <a:rPr lang="en-US" sz="1200" dirty="0" err="1">
                          <a:latin typeface="Times New Roman" pitchFamily="18" charset="0"/>
                          <a:cs typeface="Times New Roman" pitchFamily="18" charset="0"/>
                        </a:rPr>
                        <a:t>Diffie</a:t>
                      </a:r>
                      <a:r>
                        <a:rPr lang="en-US" sz="1200" dirty="0">
                          <a:latin typeface="Times New Roman" pitchFamily="18" charset="0"/>
                          <a:cs typeface="Times New Roman" pitchFamily="18" charset="0"/>
                        </a:rPr>
                        <a:t>-Hellman problem and the t-Strong </a:t>
                      </a:r>
                      <a:r>
                        <a:rPr lang="en-US" sz="1200" dirty="0" err="1">
                          <a:latin typeface="Times New Roman" pitchFamily="18" charset="0"/>
                          <a:cs typeface="Times New Roman" pitchFamily="18" charset="0"/>
                        </a:rPr>
                        <a:t>Diffie</a:t>
                      </a:r>
                      <a:r>
                        <a:rPr lang="en-US" sz="1200" dirty="0">
                          <a:latin typeface="Times New Roman" pitchFamily="18" charset="0"/>
                          <a:cs typeface="Times New Roman" pitchFamily="18" charset="0"/>
                        </a:rPr>
                        <a:t>-Hellman problem. </a:t>
                      </a:r>
                      <a:endParaRPr lang="en-US" dirty="0"/>
                    </a:p>
                  </a:txBody>
                  <a:tcPr/>
                </a:tc>
                <a:tc>
                  <a:txBody>
                    <a:bodyPr/>
                    <a:lstStyle/>
                    <a:p>
                      <a:r>
                        <a:rPr lang="en-US" sz="1200" dirty="0">
                          <a:latin typeface="Times New Roman" pitchFamily="18" charset="0"/>
                          <a:cs typeface="Times New Roman" pitchFamily="18" charset="0"/>
                        </a:rPr>
                        <a:t>we extend our design to support batch integrity auditing, and thus substantially save computational cost and communication cost for multiple requests scenarios. The security of our PCAD scheme is proved based on the CDH problem, the Static </a:t>
                      </a:r>
                      <a:r>
                        <a:rPr lang="en-US" sz="1200" dirty="0" err="1">
                          <a:latin typeface="Times New Roman" pitchFamily="18" charset="0"/>
                          <a:cs typeface="Times New Roman" pitchFamily="18" charset="0"/>
                        </a:rPr>
                        <a:t>Diffie</a:t>
                      </a:r>
                      <a:r>
                        <a:rPr lang="en-US" sz="1200" dirty="0">
                          <a:latin typeface="Times New Roman" pitchFamily="18" charset="0"/>
                          <a:cs typeface="Times New Roman" pitchFamily="18" charset="0"/>
                        </a:rPr>
                        <a:t>-Hellman problem and the </a:t>
                      </a:r>
                      <a:r>
                        <a:rPr lang="en-US" sz="1200" dirty="0" err="1">
                          <a:latin typeface="Times New Roman" pitchFamily="18" charset="0"/>
                          <a:cs typeface="Times New Roman" pitchFamily="18" charset="0"/>
                        </a:rPr>
                        <a:t>tSDH</a:t>
                      </a:r>
                      <a:r>
                        <a:rPr lang="en-US" sz="1200" dirty="0">
                          <a:latin typeface="Times New Roman" pitchFamily="18" charset="0"/>
                          <a:cs typeface="Times New Roman" pitchFamily="18" charset="0"/>
                        </a:rPr>
                        <a:t> problem. We validate the efficiency and scalability of our scheme through numerical analysis and experimental results on Amazon EC2 Cloud</a:t>
                      </a:r>
                    </a:p>
                  </a:txBody>
                  <a:tcPr/>
                </a:tc>
                <a:extLst>
                  <a:ext uri="{0D108BD9-81ED-4DB2-BD59-A6C34878D82A}">
                    <a16:rowId xmlns:a16="http://schemas.microsoft.com/office/drawing/2014/main" val="10001"/>
                  </a:ext>
                </a:extLst>
              </a:tr>
              <a:tr h="3286658">
                <a:tc>
                  <a:txBody>
                    <a:bodyPr/>
                    <a:lstStyle/>
                    <a:p>
                      <a:r>
                        <a:rPr lang="en-US" sz="1200" dirty="0"/>
                        <a:t>10.</a:t>
                      </a:r>
                    </a:p>
                  </a:txBody>
                  <a:tcPr/>
                </a:tc>
                <a:tc>
                  <a:txBody>
                    <a:bodyPr/>
                    <a:lstStyle/>
                    <a:p>
                      <a:r>
                        <a:rPr kumimoji="0" lang="en-US" sz="1200" kern="1200" dirty="0">
                          <a:solidFill>
                            <a:schemeClr val="dk1"/>
                          </a:solidFill>
                          <a:latin typeface="Times New Roman" pitchFamily="18" charset="0"/>
                          <a:ea typeface="+mn-ea"/>
                          <a:cs typeface="Times New Roman" pitchFamily="18" charset="0"/>
                        </a:rPr>
                        <a:t>Secure and efficient proof of storage with deduplication</a:t>
                      </a:r>
                    </a:p>
                    <a:p>
                      <a:r>
                        <a:rPr kumimoji="0" lang="en-US" sz="1200" kern="1200" dirty="0">
                          <a:solidFill>
                            <a:schemeClr val="dk1"/>
                          </a:solidFill>
                          <a:latin typeface="Times New Roman" pitchFamily="18" charset="0"/>
                          <a:ea typeface="+mn-ea"/>
                          <a:cs typeface="Times New Roman" pitchFamily="18" charset="0"/>
                        </a:rPr>
                        <a:t>Journal:</a:t>
                      </a:r>
                    </a:p>
                    <a:p>
                      <a:r>
                        <a:rPr kumimoji="0" lang="en-US" sz="1200" b="1" i="0" kern="1200" dirty="0">
                          <a:solidFill>
                            <a:schemeClr val="dk1"/>
                          </a:solidFill>
                          <a:latin typeface="Times New Roman" pitchFamily="18" charset="0"/>
                          <a:ea typeface="+mn-ea"/>
                          <a:cs typeface="Times New Roman" pitchFamily="18" charset="0"/>
                        </a:rPr>
                        <a:t> </a:t>
                      </a:r>
                      <a:r>
                        <a:rPr kumimoji="0" lang="en-US" sz="1200" b="0" i="0" u="none" strike="noStrike" kern="1200" dirty="0">
                          <a:solidFill>
                            <a:schemeClr val="dk1"/>
                          </a:solidFill>
                          <a:latin typeface="Times New Roman" pitchFamily="18" charset="0"/>
                          <a:ea typeface="+mn-ea"/>
                          <a:cs typeface="Times New Roman" pitchFamily="18" charset="0"/>
                        </a:rPr>
                        <a:t>IEEE Transactions on Information Forensics and Security</a:t>
                      </a:r>
                      <a:r>
                        <a:rPr kumimoji="0" lang="en-US" sz="1200" b="0" i="0" kern="1200" dirty="0">
                          <a:solidFill>
                            <a:schemeClr val="dk1"/>
                          </a:solidFill>
                          <a:latin typeface="Times New Roman" pitchFamily="18" charset="0"/>
                          <a:ea typeface="+mn-ea"/>
                          <a:cs typeface="Times New Roman" pitchFamily="18" charset="0"/>
                        </a:rPr>
                        <a:t> ( Volume: 12, </a:t>
                      </a:r>
                      <a:r>
                        <a:rPr kumimoji="0" lang="en-US" sz="1200" b="0" i="0" u="none" strike="noStrike" kern="1200" dirty="0">
                          <a:solidFill>
                            <a:schemeClr val="dk1"/>
                          </a:solidFill>
                          <a:latin typeface="Times New Roman" pitchFamily="18" charset="0"/>
                          <a:ea typeface="+mn-ea"/>
                          <a:cs typeface="Times New Roman" pitchFamily="18" charset="0"/>
                        </a:rPr>
                        <a:t>Issue: 3,</a:t>
                      </a:r>
                      <a:r>
                        <a:rPr kumimoji="0" lang="en-US" sz="1200" b="0" i="0" kern="1200" dirty="0">
                          <a:solidFill>
                            <a:schemeClr val="dk1"/>
                          </a:solidFill>
                          <a:latin typeface="Times New Roman" pitchFamily="18" charset="0"/>
                          <a:ea typeface="+mn-ea"/>
                          <a:cs typeface="Times New Roman" pitchFamily="18" charset="0"/>
                        </a:rPr>
                        <a:t> March 2017)</a:t>
                      </a:r>
                      <a:endParaRPr lang="en-US" sz="1200" dirty="0">
                        <a:latin typeface="Times New Roman" pitchFamily="18" charset="0"/>
                        <a:cs typeface="Times New Roman" pitchFamily="18" charset="0"/>
                      </a:endParaRPr>
                    </a:p>
                    <a:p>
                      <a:endParaRPr kumimoji="0" lang="en-US" sz="1200" kern="1200" dirty="0">
                        <a:solidFill>
                          <a:schemeClr val="dk1"/>
                        </a:solidFill>
                        <a:latin typeface="Times New Roman" pitchFamily="18" charset="0"/>
                        <a:ea typeface="+mn-ea"/>
                        <a:cs typeface="Times New Roman" pitchFamily="18" charset="0"/>
                      </a:endParaRPr>
                    </a:p>
                    <a:p>
                      <a:endParaRPr lang="en-US" sz="1200" dirty="0">
                        <a:latin typeface="Times New Roman" pitchFamily="18" charset="0"/>
                        <a:cs typeface="Times New Roman" pitchFamily="18" charset="0"/>
                      </a:endParaRPr>
                    </a:p>
                  </a:txBody>
                  <a:tcPr/>
                </a:tc>
                <a:tc>
                  <a:txBody>
                    <a:bodyPr/>
                    <a:lstStyle/>
                    <a:p>
                      <a:r>
                        <a:rPr kumimoji="0" lang="en-US" sz="1200" kern="1200" dirty="0">
                          <a:solidFill>
                            <a:schemeClr val="dk1"/>
                          </a:solidFill>
                          <a:latin typeface="Times New Roman" pitchFamily="18" charset="0"/>
                          <a:ea typeface="+mn-ea"/>
                          <a:cs typeface="Times New Roman" pitchFamily="18" charset="0"/>
                        </a:rPr>
                        <a:t>Q. </a:t>
                      </a:r>
                      <a:r>
                        <a:rPr kumimoji="0" lang="en-US" sz="1200" kern="1200" dirty="0" err="1">
                          <a:solidFill>
                            <a:schemeClr val="dk1"/>
                          </a:solidFill>
                          <a:latin typeface="Times New Roman" pitchFamily="18" charset="0"/>
                          <a:ea typeface="+mn-ea"/>
                          <a:cs typeface="Times New Roman" pitchFamily="18" charset="0"/>
                        </a:rPr>
                        <a:t>Zheng</a:t>
                      </a:r>
                      <a:r>
                        <a:rPr kumimoji="0" lang="en-US" sz="1200" kern="1200" dirty="0">
                          <a:solidFill>
                            <a:schemeClr val="dk1"/>
                          </a:solidFill>
                          <a:latin typeface="Times New Roman" pitchFamily="18" charset="0"/>
                          <a:ea typeface="+mn-ea"/>
                          <a:cs typeface="Times New Roman" pitchFamily="18" charset="0"/>
                        </a:rPr>
                        <a:t> and S. </a:t>
                      </a:r>
                      <a:r>
                        <a:rPr kumimoji="0" lang="en-US" sz="1200" kern="1200" dirty="0" err="1">
                          <a:solidFill>
                            <a:schemeClr val="dk1"/>
                          </a:solidFill>
                          <a:latin typeface="Times New Roman" pitchFamily="18" charset="0"/>
                          <a:ea typeface="+mn-ea"/>
                          <a:cs typeface="Times New Roman" pitchFamily="18" charset="0"/>
                        </a:rPr>
                        <a:t>Xu</a:t>
                      </a:r>
                      <a:endParaRPr lang="en-US" sz="1200" dirty="0">
                        <a:latin typeface="Times New Roman" pitchFamily="18" charset="0"/>
                        <a:cs typeface="Times New Roman" pitchFamily="18" charset="0"/>
                      </a:endParaRPr>
                    </a:p>
                  </a:txBody>
                  <a:tcPr/>
                </a:tc>
                <a:tc>
                  <a:txBody>
                    <a:bodyPr/>
                    <a:lstStyle/>
                    <a:p>
                      <a:r>
                        <a:rPr lang="en-US" sz="1200" dirty="0"/>
                        <a:t>2012</a:t>
                      </a:r>
                    </a:p>
                  </a:txBody>
                  <a:tcPr/>
                </a:tc>
                <a:tc>
                  <a:txBody>
                    <a:bodyPr/>
                    <a:lstStyle/>
                    <a:p>
                      <a:r>
                        <a:rPr lang="en-US" sz="1200" dirty="0">
                          <a:latin typeface="Times New Roman" pitchFamily="18" charset="0"/>
                          <a:cs typeface="Times New Roman" pitchFamily="18" charset="0"/>
                        </a:rPr>
                        <a:t>In this paper, we introduce a new primitive called µR-MLE2 which gives a partial positive answer for this challenging problem. We propose two schemes: static scheme and dynamic scheme, where the latter one allows tree adjustment by increasing some computation cost. Our main trick is to use the interactive protocol based on static or dynamic decision trees. The advantage gained from it is, by interacting with clients, the server will reduce the time complexity of </a:t>
                      </a:r>
                      <a:r>
                        <a:rPr lang="en-US" sz="1200" dirty="0" err="1">
                          <a:latin typeface="Times New Roman" pitchFamily="18" charset="0"/>
                          <a:cs typeface="Times New Roman" pitchFamily="18" charset="0"/>
                        </a:rPr>
                        <a:t>deduplication</a:t>
                      </a:r>
                      <a:r>
                        <a:rPr lang="en-US" sz="1200" dirty="0">
                          <a:latin typeface="Times New Roman" pitchFamily="18" charset="0"/>
                          <a:cs typeface="Times New Roman" pitchFamily="18" charset="0"/>
                        </a:rPr>
                        <a:t> equality test from linear time to efficient logarithmic time over the whole data items in the database. The security analysis and performance evaluation show that our schemes are Path-PRV-CDA2 secure and achieve several orders of magnitude higher performance for data equality test than R-MLE2 scheme when the number of data items are relatively large.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To achieve secure and efficient data </a:t>
                      </a:r>
                      <a:r>
                        <a:rPr lang="en-US" sz="1200" dirty="0" err="1">
                          <a:latin typeface="Times New Roman" pitchFamily="18" charset="0"/>
                          <a:cs typeface="Times New Roman" pitchFamily="18" charset="0"/>
                        </a:rPr>
                        <a:t>deduplication</a:t>
                      </a:r>
                      <a:r>
                        <a:rPr lang="en-US" sz="1200" dirty="0">
                          <a:latin typeface="Times New Roman" pitchFamily="18" charset="0"/>
                          <a:cs typeface="Times New Roman" pitchFamily="18" charset="0"/>
                        </a:rPr>
                        <a:t>, we </a:t>
                      </a:r>
                      <a:r>
                        <a:rPr lang="en-US" sz="1200" dirty="0" err="1">
                          <a:latin typeface="Times New Roman" pitchFamily="18" charset="0"/>
                          <a:cs typeface="Times New Roman" pitchFamily="18" charset="0"/>
                        </a:rPr>
                        <a:t>construct</a:t>
                      </a:r>
                      <a:r>
                        <a:rPr lang="en-US" sz="1200" dirty="0">
                          <a:latin typeface="Times New Roman" pitchFamily="18" charset="0"/>
                          <a:cs typeface="Times New Roman" pitchFamily="18" charset="0"/>
                        </a:rPr>
                        <a:t> two interactive schemes based on static and dynamic </a:t>
                      </a:r>
                      <a:r>
                        <a:rPr lang="en-US" sz="1200" dirty="0" err="1">
                          <a:latin typeface="Times New Roman" pitchFamily="18" charset="0"/>
                          <a:cs typeface="Times New Roman" pitchFamily="18" charset="0"/>
                        </a:rPr>
                        <a:t>deduplication</a:t>
                      </a:r>
                      <a:r>
                        <a:rPr lang="en-US" sz="1200" dirty="0">
                          <a:latin typeface="Times New Roman" pitchFamily="18" charset="0"/>
                          <a:cs typeface="Times New Roman" pitchFamily="18" charset="0"/>
                        </a:rPr>
                        <a:t> decision tree structures, respectively. The static </a:t>
                      </a:r>
                      <a:r>
                        <a:rPr lang="en-US" sz="1200" dirty="0" err="1">
                          <a:latin typeface="Times New Roman" pitchFamily="18" charset="0"/>
                          <a:cs typeface="Times New Roman" pitchFamily="18" charset="0"/>
                        </a:rPr>
                        <a:t>deduplication</a:t>
                      </a:r>
                      <a:r>
                        <a:rPr lang="en-US" sz="1200" dirty="0">
                          <a:latin typeface="Times New Roman" pitchFamily="18" charset="0"/>
                          <a:cs typeface="Times New Roman" pitchFamily="18" charset="0"/>
                        </a:rPr>
                        <a:t> decision tree is constructed based on the random elements from the client, which does not allow the tree to update. However, the dynamic </a:t>
                      </a:r>
                      <a:r>
                        <a:rPr lang="en-US" sz="1200" dirty="0" err="1">
                          <a:latin typeface="Times New Roman" pitchFamily="18" charset="0"/>
                          <a:cs typeface="Times New Roman" pitchFamily="18" charset="0"/>
                        </a:rPr>
                        <a:t>deduplication</a:t>
                      </a:r>
                      <a:r>
                        <a:rPr lang="en-US" sz="1200" dirty="0">
                          <a:latin typeface="Times New Roman" pitchFamily="18" charset="0"/>
                          <a:cs typeface="Times New Roman" pitchFamily="18" charset="0"/>
                        </a:rPr>
                        <a:t> decision tree is constructed based on the designed self-generation tree, which  allows the server to conduct tree update and some other </a:t>
                      </a:r>
                      <a:r>
                        <a:rPr lang="en-US" sz="1200" dirty="0" err="1">
                          <a:latin typeface="Times New Roman" pitchFamily="18" charset="0"/>
                          <a:cs typeface="Times New Roman" pitchFamily="18" charset="0"/>
                        </a:rPr>
                        <a:t>optiimization</a:t>
                      </a:r>
                      <a:r>
                        <a:rPr kumimoji="0" lang="en-US" sz="1200" b="0" i="0" kern="1200" baseline="0" dirty="0">
                          <a:solidFill>
                            <a:schemeClr val="dk1"/>
                          </a:solidFill>
                          <a:latin typeface="+mn-lt"/>
                          <a:ea typeface="+mn-ea"/>
                          <a:cs typeface="+mn-cs"/>
                        </a:rPr>
                        <a:t> .</a:t>
                      </a:r>
                      <a:endParaRPr lang="en-US" sz="1200" dirty="0"/>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3568" y="548680"/>
            <a:ext cx="8064896" cy="461665"/>
          </a:xfrm>
          <a:prstGeom prst="rect">
            <a:avLst/>
          </a:prstGeom>
          <a:noFill/>
        </p:spPr>
        <p:txBody>
          <a:bodyPr wrap="square" rtlCol="0">
            <a:spAutoFit/>
          </a:bodyPr>
          <a:lstStyle/>
          <a:p>
            <a:r>
              <a:rPr lang="en-IN" dirty="0" smtClean="0"/>
              <a:t>	</a:t>
            </a:r>
            <a:r>
              <a:rPr lang="en-IN" dirty="0"/>
              <a:t> </a:t>
            </a:r>
            <a:r>
              <a:rPr lang="en-IN" dirty="0" smtClean="0"/>
              <a:t>                     </a:t>
            </a:r>
            <a:r>
              <a:rPr lang="en-IN" sz="2400" b="1" dirty="0" smtClean="0">
                <a:latin typeface="Times New Roman" panose="02020603050405020304" pitchFamily="18" charset="0"/>
                <a:cs typeface="Times New Roman" panose="02020603050405020304" pitchFamily="18" charset="0"/>
              </a:rPr>
              <a:t> Problem Statement</a:t>
            </a:r>
            <a:endParaRPr lang="en-IN" sz="24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683568" y="1033617"/>
            <a:ext cx="7632848" cy="5509200"/>
          </a:xfrm>
          <a:prstGeom prst="rect">
            <a:avLst/>
          </a:prstGeom>
          <a:noFill/>
        </p:spPr>
        <p:txBody>
          <a:bodyPr wrap="square" rtlCol="0">
            <a:spAutoFit/>
          </a:bodyPr>
          <a:lstStyle/>
          <a:p>
            <a:pPr algn="just"/>
            <a:r>
              <a:rPr lang="en-US" sz="2200" dirty="0">
                <a:latin typeface="Times New Roman" panose="02020603050405020304" pitchFamily="18" charset="0"/>
                <a:cs typeface="Times New Roman" panose="02020603050405020304" pitchFamily="18" charset="0"/>
              </a:rPr>
              <a:t>The existing data auditing mechanism with deduplication cannot solve the problems such as high cost and reliance on trusted third parties in traditional approaches, and it also faces the problem of repeated auditing of data shared by multiple-tenant.  We first design a client-side data deduplication scheme based on bilinear-pair techniques to reduce the burden on users and service providers. On this basis, we achieve a trustworthy and efficient data auditing mechanism that helps to check data integrity by using both the </a:t>
            </a:r>
            <a:r>
              <a:rPr lang="en-US" sz="2200" dirty="0" err="1">
                <a:latin typeface="Times New Roman" panose="02020603050405020304" pitchFamily="18" charset="0"/>
                <a:cs typeface="Times New Roman" panose="02020603050405020304" pitchFamily="18" charset="0"/>
              </a:rPr>
              <a:t>blockchain</a:t>
            </a:r>
            <a:r>
              <a:rPr lang="en-US" sz="2200" dirty="0">
                <a:latin typeface="Times New Roman" panose="02020603050405020304" pitchFamily="18" charset="0"/>
                <a:cs typeface="Times New Roman" panose="02020603050405020304" pitchFamily="18" charset="0"/>
              </a:rPr>
              <a:t> technique and bilinear pairing  cryptosystem. The </a:t>
            </a:r>
            <a:r>
              <a:rPr lang="en-US" sz="2200" dirty="0" err="1">
                <a:latin typeface="Times New Roman" panose="02020603050405020304" pitchFamily="18" charset="0"/>
                <a:cs typeface="Times New Roman" panose="02020603050405020304" pitchFamily="18" charset="0"/>
              </a:rPr>
              <a:t>blockchain</a:t>
            </a:r>
            <a:r>
              <a:rPr lang="en-US" sz="2200" dirty="0">
                <a:latin typeface="Times New Roman" panose="02020603050405020304" pitchFamily="18" charset="0"/>
                <a:cs typeface="Times New Roman" panose="02020603050405020304" pitchFamily="18" charset="0"/>
              </a:rPr>
              <a:t> system is used to record the behaviors of entities in both data outsourcing and auditing processes so that the corresponding immutable records can be used to not only ensure the credibility of audit results but also help to monitor unreliable third-party auditors. Finally, theoretical analysis and experiments reveal the effectiveness and performance of our scheme.</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3001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42910" y="928670"/>
            <a:ext cx="7924800" cy="5035353"/>
          </a:xfrm>
          <a:prstGeom prst="rect">
            <a:avLst/>
          </a:prstGeom>
        </p:spPr>
        <p:txBody>
          <a:bodyPr wrap="square">
            <a:spAutoFit/>
          </a:bodyPr>
          <a:lstStyle/>
          <a:p>
            <a:pPr>
              <a:lnSpc>
                <a:spcPct val="150000"/>
              </a:lnSpc>
            </a:pPr>
            <a:r>
              <a:rPr lang="en-US" b="1" dirty="0">
                <a:latin typeface="Times New Roman" pitchFamily="18" charset="0"/>
                <a:cs typeface="Times New Roman" pitchFamily="18" charset="0"/>
              </a:rPr>
              <a:t>SYSTEM REQUIREMENTS</a:t>
            </a:r>
            <a:endParaRPr lang="en-US" dirty="0">
              <a:latin typeface="Times New Roman" pitchFamily="18" charset="0"/>
              <a:cs typeface="Times New Roman" pitchFamily="18" charset="0"/>
            </a:endParaRPr>
          </a:p>
          <a:p>
            <a:pPr>
              <a:lnSpc>
                <a:spcPct val="150000"/>
              </a:lnSpc>
            </a:pPr>
            <a:r>
              <a:rPr lang="en-US" b="1" dirty="0">
                <a:latin typeface="Times New Roman" pitchFamily="18" charset="0"/>
                <a:cs typeface="Times New Roman" pitchFamily="18" charset="0"/>
              </a:rPr>
              <a:t>HARDWARE REQUIREMENTS</a:t>
            </a:r>
            <a:endParaRPr lang="en-US" dirty="0">
              <a:latin typeface="Times New Roman" pitchFamily="18" charset="0"/>
              <a:cs typeface="Times New Roman" pitchFamily="18" charset="0"/>
            </a:endParaRPr>
          </a:p>
          <a:p>
            <a:pPr>
              <a:lnSpc>
                <a:spcPct val="150000"/>
              </a:lnSpc>
            </a:pPr>
            <a:r>
              <a:rPr lang="en-US" dirty="0">
                <a:latin typeface="Times New Roman" pitchFamily="18" charset="0"/>
                <a:cs typeface="Times New Roman" pitchFamily="18" charset="0"/>
              </a:rPr>
              <a:t>PROCESSOR		:  	 INTEL CORE I9-9980XE</a:t>
            </a:r>
          </a:p>
          <a:p>
            <a:pPr>
              <a:lnSpc>
                <a:spcPct val="150000"/>
              </a:lnSpc>
            </a:pPr>
            <a:r>
              <a:rPr lang="en-US" dirty="0">
                <a:latin typeface="Times New Roman" pitchFamily="18" charset="0"/>
                <a:cs typeface="Times New Roman" pitchFamily="18" charset="0"/>
              </a:rPr>
              <a:t>RAM			:	4 GB DD RAM</a:t>
            </a:r>
          </a:p>
          <a:p>
            <a:pPr>
              <a:lnSpc>
                <a:spcPct val="150000"/>
              </a:lnSpc>
            </a:pPr>
            <a:r>
              <a:rPr lang="en-US" dirty="0">
                <a:latin typeface="Times New Roman" pitchFamily="18" charset="0"/>
                <a:cs typeface="Times New Roman" pitchFamily="18" charset="0"/>
              </a:rPr>
              <a:t>MONITOR		:	15” COLOR</a:t>
            </a:r>
          </a:p>
          <a:p>
            <a:pPr>
              <a:lnSpc>
                <a:spcPct val="150000"/>
              </a:lnSpc>
            </a:pPr>
            <a:r>
              <a:rPr lang="en-US" dirty="0">
                <a:latin typeface="Times New Roman" pitchFamily="18" charset="0"/>
                <a:cs typeface="Times New Roman" pitchFamily="18" charset="0"/>
              </a:rPr>
              <a:t>HARD DISK 		:	250 GB</a:t>
            </a:r>
          </a:p>
          <a:p>
            <a:pPr>
              <a:lnSpc>
                <a:spcPct val="150000"/>
              </a:lnSpc>
            </a:pPr>
            <a:r>
              <a:rPr lang="en-US" dirty="0">
                <a:latin typeface="Times New Roman" pitchFamily="18" charset="0"/>
                <a:cs typeface="Times New Roman" pitchFamily="18" charset="0"/>
              </a:rPr>
              <a:t> </a:t>
            </a:r>
          </a:p>
          <a:p>
            <a:pPr>
              <a:lnSpc>
                <a:spcPct val="150000"/>
              </a:lnSpc>
            </a:pPr>
            <a:r>
              <a:rPr lang="en-US" b="1" dirty="0">
                <a:latin typeface="Times New Roman" pitchFamily="18" charset="0"/>
                <a:cs typeface="Times New Roman" pitchFamily="18" charset="0"/>
              </a:rPr>
              <a:t>SOFTWARE REQUIREMENTS</a:t>
            </a:r>
            <a:endParaRPr lang="en-US" dirty="0">
              <a:latin typeface="Times New Roman" pitchFamily="18" charset="0"/>
              <a:cs typeface="Times New Roman" pitchFamily="18" charset="0"/>
            </a:endParaRPr>
          </a:p>
          <a:p>
            <a:pPr>
              <a:lnSpc>
                <a:spcPct val="150000"/>
              </a:lnSpc>
            </a:pPr>
            <a:r>
              <a:rPr lang="en-US" dirty="0">
                <a:latin typeface="Times New Roman" pitchFamily="18" charset="0"/>
                <a:cs typeface="Times New Roman" pitchFamily="18" charset="0"/>
              </a:rPr>
              <a:t>FRONT END 		     :  	  J2EE (JSP, SERVLETS)</a:t>
            </a:r>
          </a:p>
          <a:p>
            <a:pPr>
              <a:lnSpc>
                <a:spcPct val="150000"/>
              </a:lnSpc>
            </a:pPr>
            <a:r>
              <a:rPr lang="en-US" dirty="0">
                <a:latin typeface="Times New Roman" pitchFamily="18" charset="0"/>
                <a:cs typeface="Times New Roman" pitchFamily="18" charset="0"/>
              </a:rPr>
              <a:t>BACK END		     : 	 MY SQL 5.5 </a:t>
            </a:r>
          </a:p>
          <a:p>
            <a:pPr>
              <a:lnSpc>
                <a:spcPct val="150000"/>
              </a:lnSpc>
            </a:pPr>
            <a:r>
              <a:rPr lang="en-US" dirty="0">
                <a:latin typeface="Times New Roman" pitchFamily="18" charset="0"/>
                <a:cs typeface="Times New Roman" pitchFamily="18" charset="0"/>
              </a:rPr>
              <a:t>OPERATING SYSTEM               :  	 WINDOWS 07</a:t>
            </a:r>
          </a:p>
          <a:p>
            <a:pPr>
              <a:lnSpc>
                <a:spcPct val="150000"/>
              </a:lnSpc>
            </a:pPr>
            <a:r>
              <a:rPr lang="en-US" dirty="0">
                <a:latin typeface="Times New Roman" pitchFamily="18" charset="0"/>
                <a:cs typeface="Times New Roman" pitchFamily="18" charset="0"/>
              </a:rPr>
              <a:t>IDE			     :	  ECLIPSE</a:t>
            </a:r>
          </a:p>
        </p:txBody>
      </p:sp>
      <p:sp>
        <p:nvSpPr>
          <p:cNvPr id="3" name="TextBox 2"/>
          <p:cNvSpPr txBox="1"/>
          <p:nvPr/>
        </p:nvSpPr>
        <p:spPr>
          <a:xfrm>
            <a:off x="428596" y="357166"/>
            <a:ext cx="7500990" cy="646331"/>
          </a:xfrm>
          <a:prstGeom prst="rect">
            <a:avLst/>
          </a:prstGeom>
          <a:noFill/>
        </p:spPr>
        <p:txBody>
          <a:bodyPr wrap="square" rtlCol="0">
            <a:spAutoFit/>
          </a:bodyPr>
          <a:lstStyle/>
          <a:p>
            <a:pPr algn="ctr"/>
            <a:r>
              <a:rPr lang="en-US" sz="3600" dirty="0">
                <a:latin typeface="Arial" pitchFamily="34" charset="0"/>
                <a:cs typeface="Arial" pitchFamily="34" charset="0"/>
              </a:rPr>
              <a:t>     Technology stack</a:t>
            </a:r>
          </a:p>
        </p:txBody>
      </p:sp>
    </p:spTree>
    <p:extLst>
      <p:ext uri="{BB962C8B-B14F-4D97-AF65-F5344CB8AC3E}">
        <p14:creationId xmlns:p14="http://schemas.microsoft.com/office/powerpoint/2010/main" val="28717594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1900</TotalTime>
  <Words>3309</Words>
  <Application>Microsoft Office PowerPoint</Application>
  <PresentationFormat>On-screen Show (4:3)</PresentationFormat>
  <Paragraphs>429</Paragraphs>
  <Slides>36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Lucida Sans Unicode</vt:lpstr>
      <vt:lpstr>Times New Roman</vt:lpstr>
      <vt:lpstr>Verdana</vt:lpstr>
      <vt:lpstr>Wingdings</vt:lpstr>
      <vt:lpstr>Wingdings 2</vt:lpstr>
      <vt:lpstr>Wingdings 3</vt:lpstr>
      <vt:lpstr>Concourse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SPIRO31-JAVA</dc:creator>
  <cp:lastModifiedBy>harit</cp:lastModifiedBy>
  <cp:revision>229</cp:revision>
  <dcterms:created xsi:type="dcterms:W3CDTF">2019-07-02T13:17:34Z</dcterms:created>
  <dcterms:modified xsi:type="dcterms:W3CDTF">2021-06-16T08:51:40Z</dcterms:modified>
</cp:coreProperties>
</file>

<file path=docProps/thumbnail.jpeg>
</file>